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74" r:id="rId6"/>
    <p:sldId id="260" r:id="rId7"/>
    <p:sldId id="261" r:id="rId8"/>
    <p:sldId id="263" r:id="rId9"/>
    <p:sldId id="264" r:id="rId10"/>
    <p:sldId id="266" r:id="rId11"/>
    <p:sldId id="267" r:id="rId12"/>
    <p:sldId id="277" r:id="rId13"/>
    <p:sldId id="275" r:id="rId14"/>
    <p:sldId id="276" r:id="rId15"/>
    <p:sldId id="268" r:id="rId16"/>
    <p:sldId id="278" r:id="rId17"/>
    <p:sldId id="279" r:id="rId18"/>
    <p:sldId id="280" r:id="rId19"/>
    <p:sldId id="281" r:id="rId20"/>
    <p:sldId id="282" r:id="rId21"/>
    <p:sldId id="283" r:id="rId22"/>
    <p:sldId id="270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72" r:id="rId31"/>
    <p:sldId id="291" r:id="rId32"/>
    <p:sldId id="292" r:id="rId33"/>
    <p:sldId id="293" r:id="rId34"/>
    <p:sldId id="294" r:id="rId35"/>
    <p:sldId id="297" r:id="rId36"/>
    <p:sldId id="315" r:id="rId37"/>
    <p:sldId id="316" r:id="rId38"/>
    <p:sldId id="299" r:id="rId39"/>
    <p:sldId id="301" r:id="rId40"/>
    <p:sldId id="302" r:id="rId41"/>
    <p:sldId id="303" r:id="rId42"/>
    <p:sldId id="304" r:id="rId43"/>
    <p:sldId id="317" r:id="rId44"/>
    <p:sldId id="319" r:id="rId45"/>
    <p:sldId id="308" r:id="rId46"/>
    <p:sldId id="309" r:id="rId47"/>
    <p:sldId id="310" r:id="rId48"/>
    <p:sldId id="311" r:id="rId49"/>
    <p:sldId id="312" r:id="rId50"/>
    <p:sldId id="313" r:id="rId51"/>
    <p:sldId id="314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FFFF"/>
    <a:srgbClr val="00ADD6"/>
    <a:srgbClr val="99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F264D9F-A67A-4F35-A78A-AF75B8E4847E}" type="datetimeFigureOut">
              <a:rPr lang="ar-EG" smtClean="0"/>
              <a:t>20/03/1442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8DD4F3-20EE-40A1-BC17-3472A962D7A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438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DD4F3-20EE-40A1-BC17-3472A962D7A8}" type="slidenum">
              <a:rPr lang="ar-EG" smtClean="0"/>
              <a:t>47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6830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EG" smtClean="0"/>
              <a:t>October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Shoubra Faculty of Engineering (SFE)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A7B76-5117-431E-9DA8-5F8C8E850A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85800" y="18827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de-DE" sz="28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de-DE" sz="4400" dirty="0" smtClean="0">
                <a:solidFill>
                  <a:srgbClr val="CC3300"/>
                </a:solidFill>
              </a:rPr>
              <a:t>Attributes </a:t>
            </a:r>
            <a:r>
              <a:rPr lang="de-DE" sz="4400" dirty="0">
                <a:solidFill>
                  <a:srgbClr val="CC3300"/>
                </a:solidFill>
              </a:rPr>
              <a:t>of Graphics Primitives </a:t>
            </a:r>
            <a:r>
              <a:rPr lang="en-US" sz="2800" dirty="0">
                <a:solidFill>
                  <a:srgbClr val="CC3300"/>
                </a:solidFill>
              </a:rPr>
              <a:t/>
            </a:r>
            <a:br>
              <a:rPr lang="en-US" sz="2800" dirty="0">
                <a:solidFill>
                  <a:srgbClr val="CC3300"/>
                </a:solidFill>
              </a:rPr>
            </a:br>
            <a:endParaRPr lang="de-DE" sz="2800" b="1" kern="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Subtitle 5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Color </a:t>
            </a:r>
            <a:r>
              <a:rPr lang="de-DE" dirty="0">
                <a:solidFill>
                  <a:srgbClr val="C00000"/>
                </a:solidFill>
              </a:rPr>
              <a:t>and </a:t>
            </a:r>
            <a:r>
              <a:rPr lang="de-DE" dirty="0" smtClean="0">
                <a:solidFill>
                  <a:srgbClr val="C00000"/>
                </a:solidFill>
              </a:rPr>
              <a:t>Grayscale: </a:t>
            </a:r>
            <a:r>
              <a:rPr lang="en-US" dirty="0">
                <a:solidFill>
                  <a:srgbClr val="C00000"/>
                </a:solidFill>
              </a:rPr>
              <a:t>Color Blending</a:t>
            </a:r>
            <a:r>
              <a:rPr lang="en-US" u="sng" dirty="0">
                <a:solidFill>
                  <a:srgbClr val="002060"/>
                </a:solidFill>
              </a:rPr>
              <a:t/>
            </a:r>
            <a:br>
              <a:rPr lang="en-US" u="sng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In many applications, </a:t>
            </a:r>
            <a:r>
              <a:rPr lang="en-US" sz="2800" dirty="0"/>
              <a:t>it is convenient to be able to combine the colors of </a:t>
            </a:r>
            <a:r>
              <a:rPr lang="en-US" sz="2800" dirty="0" smtClean="0"/>
              <a:t>overlapping objects </a:t>
            </a:r>
            <a:r>
              <a:rPr lang="en-US" sz="2800" dirty="0"/>
              <a:t>or to blend an object with the </a:t>
            </a:r>
            <a:r>
              <a:rPr lang="en-US" sz="2800" dirty="0" smtClean="0"/>
              <a:t>background</a:t>
            </a:r>
          </a:p>
          <a:p>
            <a:pPr algn="just"/>
            <a:r>
              <a:rPr lang="en-US" sz="2800" dirty="0" smtClean="0"/>
              <a:t>Most </a:t>
            </a:r>
            <a:r>
              <a:rPr lang="en-US" sz="2800" dirty="0"/>
              <a:t>graphics packages provide methods for producing various color-mixing effects, and these procedures are called </a:t>
            </a:r>
            <a:r>
              <a:rPr lang="en-US" sz="2800" b="1" dirty="0"/>
              <a:t>color-blending </a:t>
            </a:r>
            <a:r>
              <a:rPr lang="en-US" sz="2800" dirty="0"/>
              <a:t>functions or </a:t>
            </a:r>
            <a:r>
              <a:rPr lang="en-US" sz="2800" b="1" dirty="0"/>
              <a:t>image-compositing </a:t>
            </a:r>
            <a:r>
              <a:rPr lang="en-US" sz="2800" dirty="0"/>
              <a:t>functions.</a:t>
            </a:r>
          </a:p>
          <a:p>
            <a:pPr algn="just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Color and </a:t>
            </a:r>
            <a:r>
              <a:rPr lang="de-DE" dirty="0" smtClean="0">
                <a:solidFill>
                  <a:srgbClr val="C00000"/>
                </a:solidFill>
              </a:rPr>
              <a:t>Grayscale: </a:t>
            </a:r>
            <a:r>
              <a:rPr lang="en-US" dirty="0">
                <a:solidFill>
                  <a:srgbClr val="C00000"/>
                </a:solidFill>
              </a:rPr>
              <a:t>Color Blending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The </a:t>
            </a:r>
            <a:r>
              <a:rPr lang="en-US" sz="2800" b="1" dirty="0"/>
              <a:t>RGBA </a:t>
            </a:r>
            <a:r>
              <a:rPr lang="en-US" sz="2800" b="1" dirty="0" smtClean="0"/>
              <a:t>mode </a:t>
            </a:r>
            <a:r>
              <a:rPr lang="en-US" sz="2800" dirty="0" smtClean="0"/>
              <a:t>is used</a:t>
            </a:r>
          </a:p>
          <a:p>
            <a:pPr marL="0" indent="0" algn="just">
              <a:buNone/>
            </a:pPr>
            <a:r>
              <a:rPr lang="en-US" sz="2800" dirty="0" smtClean="0"/>
              <a:t>	</a:t>
            </a:r>
            <a:r>
              <a:rPr lang="en-US" sz="2400" dirty="0" err="1">
                <a:solidFill>
                  <a:srgbClr val="0070C0"/>
                </a:solidFill>
              </a:rPr>
              <a:t>glutInitDisplayMode</a:t>
            </a:r>
            <a:r>
              <a:rPr lang="en-US" sz="2400" dirty="0">
                <a:solidFill>
                  <a:srgbClr val="0070C0"/>
                </a:solidFill>
              </a:rPr>
              <a:t>(GLUT_SINGLE | GLUT_RGBA);</a:t>
            </a:r>
          </a:p>
          <a:p>
            <a:pPr algn="just"/>
            <a:r>
              <a:rPr lang="en-US" sz="2800" dirty="0" smtClean="0"/>
              <a:t>A = </a:t>
            </a:r>
            <a:r>
              <a:rPr lang="en-US" sz="2800" b="1" dirty="0"/>
              <a:t>alpha </a:t>
            </a:r>
            <a:r>
              <a:rPr lang="en-US" sz="2800" b="1" dirty="0" smtClean="0"/>
              <a:t>coefficient</a:t>
            </a:r>
            <a:r>
              <a:rPr lang="en-US" sz="2800" dirty="0" smtClean="0"/>
              <a:t>, used to control </a:t>
            </a:r>
            <a:r>
              <a:rPr lang="en-US" sz="2800" dirty="0"/>
              <a:t>color blending for </a:t>
            </a:r>
            <a:r>
              <a:rPr lang="en-US" sz="2800" dirty="0" smtClean="0"/>
              <a:t>overlapping primitives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ar-EG" dirty="0">
                <a:solidFill>
                  <a:srgbClr val="0070C0"/>
                </a:solidFill>
              </a:rPr>
              <a:t>void </a:t>
            </a:r>
            <a:r>
              <a:rPr lang="en-US" altLang="ar-EG" dirty="0" err="1">
                <a:solidFill>
                  <a:srgbClr val="0070C0"/>
                </a:solidFill>
              </a:rPr>
              <a:t>init</a:t>
            </a:r>
            <a:r>
              <a:rPr lang="en-US" altLang="ar-EG" dirty="0">
                <a:solidFill>
                  <a:srgbClr val="0070C0"/>
                </a:solidFill>
              </a:rPr>
              <a:t> ( void)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ar-EG" dirty="0">
                <a:solidFill>
                  <a:srgbClr val="0070C0"/>
                </a:solidFill>
              </a:rPr>
              <a:t>   {----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ar-EG" dirty="0">
                <a:solidFill>
                  <a:srgbClr val="0070C0"/>
                </a:solidFill>
              </a:rPr>
              <a:t>     </a:t>
            </a:r>
            <a:r>
              <a:rPr lang="en-US" altLang="ar-EG" dirty="0" err="1">
                <a:solidFill>
                  <a:srgbClr val="0070C0"/>
                </a:solidFill>
              </a:rPr>
              <a:t>glEnable</a:t>
            </a:r>
            <a:r>
              <a:rPr lang="en-US" altLang="ar-EG" dirty="0">
                <a:solidFill>
                  <a:srgbClr val="0070C0"/>
                </a:solidFill>
              </a:rPr>
              <a:t> (GL_BLEND);</a:t>
            </a:r>
          </a:p>
          <a:p>
            <a:pPr lvl="2">
              <a:buNone/>
            </a:pPr>
            <a:r>
              <a:rPr lang="en-US" altLang="ar-EG" dirty="0">
                <a:solidFill>
                  <a:srgbClr val="0070C0"/>
                </a:solidFill>
              </a:rPr>
              <a:t>---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ar-EG" dirty="0">
                <a:solidFill>
                  <a:srgbClr val="0070C0"/>
                </a:solidFill>
              </a:rPr>
              <a:t>	</a:t>
            </a:r>
            <a:r>
              <a:rPr lang="en-US" altLang="ar-EG" dirty="0" err="1">
                <a:solidFill>
                  <a:srgbClr val="0070C0"/>
                </a:solidFill>
              </a:rPr>
              <a:t>glDisable</a:t>
            </a:r>
            <a:r>
              <a:rPr lang="en-US" altLang="ar-EG" dirty="0">
                <a:solidFill>
                  <a:srgbClr val="0070C0"/>
                </a:solidFill>
              </a:rPr>
              <a:t> (GL_BLEND);</a:t>
            </a:r>
          </a:p>
          <a:p>
            <a:pPr lvl="2">
              <a:lnSpc>
                <a:spcPct val="90000"/>
              </a:lnSpc>
              <a:buNone/>
            </a:pPr>
            <a:r>
              <a:rPr lang="en-US" altLang="ar-EG" dirty="0">
                <a:solidFill>
                  <a:srgbClr val="0070C0"/>
                </a:solidFill>
              </a:rPr>
              <a:t>    }</a:t>
            </a:r>
          </a:p>
          <a:p>
            <a:pPr lvl="1" algn="just"/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Color and Grayscale: </a:t>
            </a:r>
            <a:r>
              <a:rPr lang="en-US" dirty="0">
                <a:solidFill>
                  <a:srgbClr val="C00000"/>
                </a:solidFill>
              </a:rPr>
              <a:t>Color Blending</a:t>
            </a:r>
            <a:endParaRPr lang="en-US" altLang="ar-EG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7B6F8CED-4296-495C-834C-DDFDC65AD6AA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 algn="r"/>
              <a:t>12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17639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glClear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(GL_COLOR_BUFFER_BIT);  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//apply clear color to color buffer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endParaRPr lang="en-US" sz="20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glBegin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(GL_QUADS);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// Drawing Using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Quads</a:t>
            </a:r>
            <a:endParaRPr lang="en-US" sz="200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	      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cs typeface="+mn-cs"/>
              </a:rPr>
              <a:t>	glColor4f(0.0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, 1.0, 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cs typeface="+mn-cs"/>
              </a:rPr>
              <a:t>0.0,0.5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);   	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// set color to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Green</a:t>
            </a:r>
            <a:endParaRPr lang="en-US" sz="200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       	glVertex2i( 80, 10);   		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// First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Quad</a:t>
            </a:r>
            <a:endParaRPr lang="en-US" sz="200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       	glVertex2i(120,10); 			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       	glVertex2i(120,100);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		glVertex2i(80,100);      		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		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		glColor4f(0.0, 0.0</a:t>
            </a:r>
            <a:r>
              <a:rPr lang="en-US" sz="2000">
                <a:solidFill>
                  <a:srgbClr val="0070C0"/>
                </a:solidFill>
                <a:latin typeface="+mn-lt"/>
                <a:cs typeface="+mn-cs"/>
              </a:rPr>
              <a:t>, </a:t>
            </a:r>
            <a:r>
              <a:rPr lang="en-US" sz="2000" smtClean="0">
                <a:solidFill>
                  <a:srgbClr val="0070C0"/>
                </a:solidFill>
                <a:latin typeface="+mn-lt"/>
                <a:cs typeface="+mn-cs"/>
              </a:rPr>
              <a:t>1.0,0.5</a:t>
            </a:r>
            <a:r>
              <a:rPr lang="en-US" sz="2000" dirty="0" smtClean="0">
                <a:solidFill>
                  <a:srgbClr val="0070C0"/>
                </a:solidFill>
                <a:latin typeface="+mn-lt"/>
                <a:cs typeface="+mn-cs"/>
              </a:rPr>
              <a:t>);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	</a:t>
            </a:r>
            <a:r>
              <a:rPr lang="en-US" sz="2000" smtClean="0">
                <a:solidFill>
                  <a:srgbClr val="FF0000"/>
                </a:solidFill>
              </a:rPr>
              <a:t> // </a:t>
            </a:r>
            <a:r>
              <a:rPr lang="en-US" sz="2000" dirty="0">
                <a:solidFill>
                  <a:srgbClr val="FF0000"/>
                </a:solidFill>
              </a:rPr>
              <a:t>set color to </a:t>
            </a:r>
            <a:r>
              <a:rPr lang="en-US" sz="2000" dirty="0" smtClean="0">
                <a:solidFill>
                  <a:srgbClr val="FF0000"/>
                </a:solidFill>
              </a:rPr>
              <a:t>blue</a:t>
            </a:r>
            <a:endParaRPr lang="en-US" sz="200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		glVertex2i( 10, 10);   		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// Second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Quad</a:t>
            </a:r>
            <a:endParaRPr lang="en-US" sz="200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       	glVertex2i(110,10); 			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       	glVertex2i(110,50);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		glVertex2i(10,50);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      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+mn-cs"/>
              </a:rPr>
              <a:t>glEnd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+mn-cs"/>
              </a:rPr>
              <a:t>();                  		 </a:t>
            </a:r>
            <a:r>
              <a:rPr lang="en-US" sz="2000" dirty="0">
                <a:solidFill>
                  <a:srgbClr val="FF0000"/>
                </a:solidFill>
                <a:latin typeface="+mn-lt"/>
                <a:cs typeface="+mn-cs"/>
              </a:rPr>
              <a:t>// finished drawing the </a:t>
            </a:r>
            <a:r>
              <a:rPr lang="en-US" sz="2000" dirty="0" smtClean="0">
                <a:solidFill>
                  <a:srgbClr val="FF0000"/>
                </a:solidFill>
                <a:latin typeface="+mn-lt"/>
                <a:cs typeface="+mn-cs"/>
              </a:rPr>
              <a:t>Quads</a:t>
            </a:r>
            <a:endParaRPr lang="en-US" sz="2000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endParaRPr lang="en-US" sz="2000" dirty="0">
              <a:solidFill>
                <a:srgbClr val="0070C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Color and Grayscale: </a:t>
            </a:r>
            <a:r>
              <a:rPr lang="en-US" dirty="0">
                <a:solidFill>
                  <a:srgbClr val="C00000"/>
                </a:solidFill>
              </a:rPr>
              <a:t>Color </a:t>
            </a:r>
            <a:r>
              <a:rPr lang="en-US" dirty="0" smtClean="0">
                <a:solidFill>
                  <a:srgbClr val="C00000"/>
                </a:solidFill>
              </a:rPr>
              <a:t>Blending</a:t>
            </a:r>
            <a:endParaRPr lang="en-US" altLang="ar-EG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62276C4-D6A5-4783-B680-854F111D5543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 algn="r"/>
              <a:t>13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789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188" y="2530475"/>
            <a:ext cx="3857625" cy="319881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/>
              <a:t>Without enabling the blending parameter:</a:t>
            </a:r>
            <a:endParaRPr lang="en-US" altLang="ar-EG" sz="2400" dirty="0" smtClean="0">
              <a:solidFill>
                <a:srgbClr val="0070C0"/>
              </a:solidFill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49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Color and Grayscale: </a:t>
            </a:r>
            <a:r>
              <a:rPr lang="en-US" dirty="0">
                <a:solidFill>
                  <a:srgbClr val="C00000"/>
                </a:solidFill>
              </a:rPr>
              <a:t>Color Blending</a:t>
            </a:r>
            <a:endParaRPr lang="en-US" altLang="ar-EG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DBDB592-C41C-491F-949F-8B5A80AFC1BD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 algn="r"/>
              <a:t>14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891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188" y="2530475"/>
            <a:ext cx="3857625" cy="319881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smtClean="0"/>
              <a:t>After enabling the blending parameter and setting its value to 0.5:</a:t>
            </a:r>
            <a:endParaRPr lang="en-US" altLang="ar-EG" sz="2400" dirty="0" smtClean="0">
              <a:solidFill>
                <a:srgbClr val="0070C0"/>
              </a:solidFill>
            </a:endParaRPr>
          </a:p>
          <a:p>
            <a:pPr algn="just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147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Point Atributes and Functions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Two attributes: color and size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Color components are set with RGB values or an index into a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color table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altLang="ar-EG" sz="2800" b="1" dirty="0">
                <a:latin typeface="Courier New" panose="02070309020205020404" pitchFamily="49" charset="0"/>
              </a:rPr>
              <a:t> </a:t>
            </a:r>
            <a:r>
              <a:rPr lang="en-US" altLang="ar-EG" sz="2800" b="1" dirty="0" smtClean="0">
                <a:latin typeface="Courier New" panose="02070309020205020404" pitchFamily="49" charset="0"/>
              </a:rPr>
              <a:t>		</a:t>
            </a:r>
            <a:r>
              <a:rPr lang="en-US" sz="2400" dirty="0" smtClean="0">
                <a:solidFill>
                  <a:srgbClr val="0070C0"/>
                </a:solidFill>
              </a:rPr>
              <a:t>glColor3f(0.0</a:t>
            </a:r>
            <a:r>
              <a:rPr lang="en-US" sz="2400" dirty="0">
                <a:solidFill>
                  <a:srgbClr val="0070C0"/>
                </a:solidFill>
              </a:rPr>
              <a:t>, 1.0, </a:t>
            </a:r>
            <a:r>
              <a:rPr lang="en-US" sz="2400" dirty="0" smtClean="0">
                <a:solidFill>
                  <a:srgbClr val="0070C0"/>
                </a:solidFill>
              </a:rPr>
              <a:t>0.0); </a:t>
            </a:r>
            <a:r>
              <a:rPr lang="en-US" sz="2400" dirty="0">
                <a:solidFill>
                  <a:srgbClr val="FF0000"/>
                </a:solidFill>
              </a:rPr>
              <a:t>// set color </a:t>
            </a:r>
            <a:r>
              <a:rPr lang="en-US" sz="2400">
                <a:solidFill>
                  <a:srgbClr val="FF0000"/>
                </a:solidFill>
              </a:rPr>
              <a:t>to </a:t>
            </a:r>
            <a:r>
              <a:rPr lang="en-US" sz="2400" smtClean="0">
                <a:solidFill>
                  <a:srgbClr val="FF0000"/>
                </a:solidFill>
              </a:rPr>
              <a:t>Green</a:t>
            </a:r>
            <a:r>
              <a:rPr lang="en-US" sz="2400" dirty="0">
                <a:solidFill>
                  <a:srgbClr val="0070C0"/>
                </a:solidFill>
              </a:rPr>
              <a:t>	</a:t>
            </a:r>
          </a:p>
          <a:p>
            <a:pPr marL="273050" indent="-273050">
              <a:lnSpc>
                <a:spcPct val="80000"/>
              </a:lnSpc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en-US" sz="2400" dirty="0" smtClean="0">
                <a:solidFill>
                  <a:srgbClr val="0070C0"/>
                </a:solidFill>
              </a:rPr>
              <a:t>		glVertex2i</a:t>
            </a:r>
            <a:r>
              <a:rPr lang="en-US" sz="2400" dirty="0">
                <a:solidFill>
                  <a:srgbClr val="0070C0"/>
                </a:solidFill>
              </a:rPr>
              <a:t>( 80, 10);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point size is an integer multiple of the pixel size</a:t>
            </a:r>
          </a:p>
          <a:p>
            <a:pPr lvl="2">
              <a:spcBef>
                <a:spcPct val="20000"/>
              </a:spcBef>
              <a:defRPr/>
            </a:pPr>
            <a:r>
              <a:rPr lang="en-US" sz="2400" dirty="0" err="1" smtClean="0">
                <a:solidFill>
                  <a:srgbClr val="0070C0"/>
                </a:solidFill>
              </a:rPr>
              <a:t>glPointSize</a:t>
            </a:r>
            <a:r>
              <a:rPr lang="en-US" sz="2400" dirty="0" smtClean="0">
                <a:solidFill>
                  <a:srgbClr val="0070C0"/>
                </a:solidFill>
              </a:rPr>
              <a:t> (size); </a:t>
            </a:r>
            <a:r>
              <a:rPr lang="en-US" sz="2400" dirty="0">
                <a:solidFill>
                  <a:srgbClr val="FF0000"/>
                </a:solidFill>
              </a:rPr>
              <a:t>// size is the number of pixels</a:t>
            </a:r>
          </a:p>
          <a:p>
            <a:pPr lvl="2">
              <a:spcBef>
                <a:spcPct val="20000"/>
              </a:spcBef>
              <a:defRPr/>
            </a:pPr>
            <a:r>
              <a:rPr lang="en-US" altLang="ar-EG" sz="2400" dirty="0" smtClean="0">
                <a:solidFill>
                  <a:srgbClr val="0070C0"/>
                </a:solidFill>
              </a:rPr>
              <a:t>glVertex2i(80,10</a:t>
            </a:r>
            <a:r>
              <a:rPr lang="en-US" altLang="ar-EG" sz="2400" dirty="0">
                <a:solidFill>
                  <a:srgbClr val="0070C0"/>
                </a:solidFill>
              </a:rPr>
              <a:t>);</a:t>
            </a:r>
          </a:p>
          <a:p>
            <a:pPr lvl="0">
              <a:spcBef>
                <a:spcPct val="20000"/>
              </a:spcBef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EG" dirty="0" smtClean="0">
                <a:solidFill>
                  <a:srgbClr val="C00000"/>
                </a:solidFill>
              </a:rPr>
              <a:t>Line Attributes and Functions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/>
            <a:r>
              <a:rPr lang="en-US" altLang="ar-EG" sz="2800" dirty="0" smtClean="0">
                <a:ea typeface="Majalla UI"/>
              </a:rPr>
              <a:t>Line attributes</a:t>
            </a:r>
          </a:p>
          <a:p>
            <a:pPr lvl="1" algn="just" eaLnBrk="1" hangingPunct="1"/>
            <a:r>
              <a:rPr lang="en-US" altLang="ar-EG" dirty="0" smtClean="0">
                <a:ea typeface="Majalla UI"/>
              </a:rPr>
              <a:t>Basic attributes: color, width, style</a:t>
            </a:r>
          </a:p>
          <a:p>
            <a:pPr lvl="1" algn="just" eaLnBrk="1" hangingPunct="1"/>
            <a:r>
              <a:rPr lang="en-US" altLang="ar-EG" dirty="0" smtClean="0">
                <a:ea typeface="Majalla UI"/>
              </a:rPr>
              <a:t>Width</a:t>
            </a:r>
          </a:p>
          <a:p>
            <a:pPr marL="1143000" lvl="2" indent="-228600" algn="just" eaLnBrk="1" hangingPunct="1"/>
            <a:r>
              <a:rPr lang="en-US" altLang="ar-EG" dirty="0" smtClean="0">
                <a:ea typeface="Majalla UI"/>
              </a:rPr>
              <a:t>can be set in the line drawing algorithm.</a:t>
            </a:r>
          </a:p>
          <a:p>
            <a:pPr marL="1143000" lvl="2" indent="-228600" algn="just" eaLnBrk="1" hangingPunct="1"/>
            <a:r>
              <a:rPr lang="en-US" altLang="ar-EG" dirty="0" smtClean="0">
                <a:ea typeface="Majalla UI"/>
              </a:rPr>
              <a:t>Raster algorithms display line attributes by plotting pixel spans, like plotting multiple pixels along the line either horizontally (m&lt;1)or vertically (m&gt;1).</a:t>
            </a:r>
          </a:p>
          <a:p>
            <a:pPr marL="1143000" lvl="2" indent="-228600" algn="just" eaLnBrk="1" hangingPunct="1"/>
            <a:r>
              <a:rPr lang="en-US" altLang="ar-EG" dirty="0" smtClean="0">
                <a:ea typeface="Majalla UI"/>
              </a:rPr>
              <a:t>Lines are Produced with abrupt ends (horizontal or vertical).</a:t>
            </a:r>
          </a:p>
          <a:p>
            <a:pPr marL="1143000" lvl="2" indent="-228600" algn="just" eaLnBrk="1" hangingPunct="1"/>
            <a:r>
              <a:rPr lang="en-US" altLang="ar-EG" dirty="0" smtClean="0">
                <a:ea typeface="Majalla UI"/>
              </a:rPr>
              <a:t>Add line caps at the end (butt cap, round cap, projecting square cap).  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65294E3-F41D-4427-AEA9-C961A84AF290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16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46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dirty="0">
                <a:solidFill>
                  <a:srgbClr val="C00000"/>
                </a:solidFill>
              </a:rPr>
              <a:t>Line Attributes and Functions</a:t>
            </a:r>
            <a:endParaRPr lang="en-US" altLang="ar-EG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ar-EG" smtClean="0">
                <a:ea typeface="Majalla UI"/>
              </a:rPr>
              <a:t>Line attributes </a:t>
            </a:r>
          </a:p>
          <a:p>
            <a:pPr lvl="2" eaLnBrk="1" hangingPunct="1"/>
            <a:r>
              <a:rPr lang="en-US" altLang="ar-EG" smtClean="0">
                <a:ea typeface="Majalla UI"/>
              </a:rPr>
              <a:t>Width</a:t>
            </a:r>
          </a:p>
          <a:p>
            <a:pPr lvl="1" eaLnBrk="1" hangingPunct="1"/>
            <a:endParaRPr lang="en-US" altLang="ar-EG" smtClean="0">
              <a:ea typeface="Majalla UI"/>
            </a:endParaRPr>
          </a:p>
          <a:p>
            <a:pPr lvl="2" eaLnBrk="1" hangingPunct="1"/>
            <a:r>
              <a:rPr lang="en-US" altLang="ar-EG" smtClean="0">
                <a:ea typeface="Majalla UI"/>
              </a:rPr>
              <a:t>Bresenham + additional vertical (horizontal) spans.</a:t>
            </a:r>
          </a:p>
          <a:p>
            <a:pPr lvl="2" eaLnBrk="1" hangingPunct="1"/>
            <a:r>
              <a:rPr lang="en-US" altLang="ar-EG" smtClean="0">
                <a:ea typeface="Majalla UI"/>
              </a:rPr>
              <a:t>Width dependent on line slope </a:t>
            </a:r>
          </a:p>
          <a:p>
            <a:pPr lvl="2" eaLnBrk="1" hangingPunct="1"/>
            <a:r>
              <a:rPr lang="en-US" altLang="ar-EG" smtClean="0">
                <a:ea typeface="Majalla UI"/>
              </a:rPr>
              <a:t>Line caps</a:t>
            </a:r>
          </a:p>
          <a:p>
            <a:pPr eaLnBrk="1" hangingPunct="1"/>
            <a:endParaRPr lang="en-US" altLang="ar-EG" smtClean="0">
              <a:ea typeface="Majalla UI"/>
            </a:endParaRP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2A272A8-293A-4645-A550-5C8F20269091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17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27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928813"/>
            <a:ext cx="30861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643438"/>
            <a:ext cx="41529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851275" y="5876925"/>
            <a:ext cx="47529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EG"/>
              <a:t>Butt                round caps         square</a:t>
            </a:r>
          </a:p>
        </p:txBody>
      </p:sp>
    </p:spTree>
    <p:extLst>
      <p:ext uri="{BB962C8B-B14F-4D97-AF65-F5344CB8AC3E}">
        <p14:creationId xmlns:p14="http://schemas.microsoft.com/office/powerpoint/2010/main" val="22600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dirty="0">
                <a:solidFill>
                  <a:srgbClr val="C00000"/>
                </a:solidFill>
              </a:rPr>
              <a:t>Line Attributes and Functions</a:t>
            </a:r>
            <a:endParaRPr lang="en-US" altLang="ar-EG" dirty="0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ar-EG" dirty="0" smtClean="0">
                <a:ea typeface="Majalla UI"/>
              </a:rPr>
              <a:t>Line attributes</a:t>
            </a:r>
          </a:p>
          <a:p>
            <a:pPr lvl="1" eaLnBrk="1" hangingPunct="1"/>
            <a:endParaRPr lang="en-US" altLang="ar-EG" dirty="0" smtClean="0">
              <a:ea typeface="Majalla UI"/>
            </a:endParaRPr>
          </a:p>
          <a:p>
            <a:pPr lvl="1" eaLnBrk="1" hangingPunct="1"/>
            <a:r>
              <a:rPr lang="en-US" altLang="ar-EG" dirty="0" smtClean="0">
                <a:ea typeface="Majalla UI"/>
              </a:rPr>
              <a:t>thick polylines with previous method do not connect smoothly</a:t>
            </a:r>
          </a:p>
          <a:p>
            <a:pPr lvl="2" algn="just" eaLnBrk="1" hangingPunct="1"/>
            <a:r>
              <a:rPr lang="en-US" altLang="ar-EG" dirty="0" smtClean="0">
                <a:ea typeface="Majalla UI"/>
              </a:rPr>
              <a:t>miter join: extend the outer boundaries of each segment until they join</a:t>
            </a:r>
          </a:p>
          <a:p>
            <a:pPr lvl="2" algn="just" eaLnBrk="1" hangingPunct="1"/>
            <a:r>
              <a:rPr lang="en-US" altLang="ar-EG" dirty="0" smtClean="0">
                <a:ea typeface="Majalla UI"/>
              </a:rPr>
              <a:t>round join: cap connection with circular boundary</a:t>
            </a:r>
          </a:p>
          <a:p>
            <a:pPr lvl="2" algn="just" eaLnBrk="1" hangingPunct="1"/>
            <a:r>
              <a:rPr lang="en-US" altLang="ar-EG" dirty="0" smtClean="0">
                <a:ea typeface="Majalla UI"/>
              </a:rPr>
              <a:t>bevel join: display line segments with butt caps and fill-in triangular gap between the two butts. </a:t>
            </a:r>
          </a:p>
          <a:p>
            <a:pPr lvl="1" algn="just" eaLnBrk="1" hangingPunct="1"/>
            <a:endParaRPr lang="en-US" altLang="ar-EG" dirty="0" smtClean="0">
              <a:ea typeface="Majalla UI"/>
            </a:endParaRPr>
          </a:p>
          <a:p>
            <a:pPr eaLnBrk="1" hangingPunct="1"/>
            <a:endParaRPr lang="en-US" altLang="ar-EG" dirty="0" smtClean="0">
              <a:ea typeface="Majalla UI"/>
            </a:endParaRP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CAA577-8390-4873-817B-147633060647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18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000250"/>
            <a:ext cx="3771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6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ar-EG" dirty="0">
                <a:solidFill>
                  <a:srgbClr val="C00000"/>
                </a:solidFill>
              </a:rPr>
              <a:t>Line Attributes and Functions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altLang="ar-EG" dirty="0" smtClean="0">
              <a:ea typeface="Majalla UI"/>
            </a:endParaRPr>
          </a:p>
          <a:p>
            <a:pPr eaLnBrk="1" hangingPunct="1"/>
            <a:r>
              <a:rPr lang="en-US" altLang="ar-EG" dirty="0" smtClean="0">
                <a:ea typeface="Majalla UI"/>
              </a:rPr>
              <a:t>Line attributes</a:t>
            </a:r>
          </a:p>
          <a:p>
            <a:pPr lvl="1" eaLnBrk="1" hangingPunct="1"/>
            <a:r>
              <a:rPr lang="en-US" altLang="ar-EG" dirty="0" smtClean="0">
                <a:ea typeface="Majalla UI"/>
              </a:rPr>
              <a:t>Style</a:t>
            </a:r>
          </a:p>
          <a:p>
            <a:pPr lvl="2" algn="just" eaLnBrk="1" hangingPunct="1"/>
            <a:r>
              <a:rPr lang="en-US" altLang="ar-EG" dirty="0" smtClean="0">
                <a:ea typeface="Majalla UI"/>
              </a:rPr>
              <a:t>Solid lines, dashed lines, dotted lines can be generated by modifying the line drawing algorithm – spacing between drawn pixels</a:t>
            </a:r>
          </a:p>
          <a:p>
            <a:pPr lvl="2" algn="just" eaLnBrk="1" hangingPunct="1"/>
            <a:r>
              <a:rPr lang="en-US" altLang="ar-EG" dirty="0" smtClean="0">
                <a:ea typeface="Majalla UI"/>
              </a:rPr>
              <a:t>Can be also generated from the raster by using a pixel mask, for example </a:t>
            </a:r>
            <a:r>
              <a:rPr lang="en-US" altLang="ar-EG" dirty="0" smtClean="0">
                <a:solidFill>
                  <a:srgbClr val="CC0000"/>
                </a:solidFill>
                <a:ea typeface="Majalla UI"/>
              </a:rPr>
              <a:t>11111000 </a:t>
            </a:r>
            <a:r>
              <a:rPr lang="en-US" altLang="ar-EG" dirty="0" smtClean="0">
                <a:ea typeface="Majalla UI"/>
              </a:rPr>
              <a:t>will display a dashed line with dash length of 5 and inter-dash length of 3.</a:t>
            </a:r>
          </a:p>
          <a:p>
            <a:pPr eaLnBrk="1" hangingPunct="1"/>
            <a:endParaRPr lang="en-US" altLang="ar-EG" dirty="0" smtClean="0">
              <a:ea typeface="Majalla UI"/>
            </a:endParaRPr>
          </a:p>
        </p:txBody>
      </p:sp>
      <p:sp>
        <p:nvSpPr>
          <p:cNvPr id="348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650F450-40FB-44C9-9BA3-659AB2BF2D61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19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48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600200"/>
            <a:ext cx="22574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902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38113"/>
            <a:ext cx="9086850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ar-EG" dirty="0">
                <a:solidFill>
                  <a:srgbClr val="C00000"/>
                </a:solidFill>
              </a:rPr>
              <a:t>Line Attributes and Functions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651A96C-FEBF-40C9-84A1-0B011665A16C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20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36870" name="Rectangle 3"/>
          <p:cNvSpPr txBox="1">
            <a:spLocks noChangeArrowheads="1"/>
          </p:cNvSpPr>
          <p:nvPr/>
        </p:nvSpPr>
        <p:spPr bwMode="auto">
          <a:xfrm>
            <a:off x="323850" y="1341438"/>
            <a:ext cx="77724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ar-EG" sz="2400" dirty="0"/>
              <a:t>Line </a:t>
            </a:r>
            <a:r>
              <a:rPr lang="en-US" altLang="ar-EG" sz="2400" dirty="0" smtClean="0"/>
              <a:t>Width:</a:t>
            </a:r>
            <a:endParaRPr lang="en-US" altLang="ar-EG" sz="2400" dirty="0"/>
          </a:p>
          <a:p>
            <a:pPr marL="896937" lvl="2" indent="0">
              <a:lnSpc>
                <a:spcPct val="80000"/>
              </a:lnSpc>
              <a:buNone/>
            </a:pPr>
            <a:r>
              <a:rPr lang="en-US" altLang="ar-EG" sz="2400" dirty="0" err="1">
                <a:solidFill>
                  <a:srgbClr val="0070C0"/>
                </a:solidFill>
              </a:rPr>
              <a:t>glLineWidth</a:t>
            </a:r>
            <a:r>
              <a:rPr lang="en-US" altLang="ar-EG" sz="2400" dirty="0">
                <a:solidFill>
                  <a:srgbClr val="0070C0"/>
                </a:solidFill>
              </a:rPr>
              <a:t> (width);   </a:t>
            </a:r>
            <a:r>
              <a:rPr lang="en-US" altLang="ar-EG" sz="2400" dirty="0">
                <a:solidFill>
                  <a:srgbClr val="FF0000"/>
                </a:solidFill>
              </a:rPr>
              <a:t>// width is the width of the </a:t>
            </a:r>
            <a:endParaRPr lang="en-US" altLang="ar-EG" sz="2400" dirty="0" smtClean="0">
              <a:solidFill>
                <a:srgbClr val="FF0000"/>
              </a:solidFill>
            </a:endParaRPr>
          </a:p>
          <a:p>
            <a:pPr marL="896937" lvl="2" indent="0">
              <a:lnSpc>
                <a:spcPct val="80000"/>
              </a:lnSpc>
              <a:buNone/>
            </a:pPr>
            <a:endParaRPr lang="en-US" altLang="ar-EG" sz="2400" dirty="0">
              <a:solidFill>
                <a:srgbClr val="FF0000"/>
              </a:solidFill>
            </a:endParaRPr>
          </a:p>
          <a:p>
            <a:pPr marL="896937" lvl="2" indent="0">
              <a:lnSpc>
                <a:spcPct val="80000"/>
              </a:lnSpc>
              <a:buNone/>
            </a:pPr>
            <a:r>
              <a:rPr lang="en-US" altLang="ar-EG" sz="2400" dirty="0" smtClean="0"/>
              <a:t>line default </a:t>
            </a:r>
            <a:r>
              <a:rPr lang="en-US" altLang="ar-EG" sz="2400" dirty="0"/>
              <a:t>width is </a:t>
            </a:r>
            <a:r>
              <a:rPr lang="en-US" altLang="ar-EG" sz="2400" dirty="0" smtClean="0"/>
              <a:t>1.0</a:t>
            </a:r>
            <a:endParaRPr lang="en-US" altLang="ar-EG" sz="2400" dirty="0"/>
          </a:p>
          <a:p>
            <a:pPr eaLnBrk="1" hangingPunct="1">
              <a:lnSpc>
                <a:spcPct val="80000"/>
              </a:lnSpc>
            </a:pPr>
            <a:endParaRPr lang="en-US" altLang="ar-EG" sz="2400" dirty="0"/>
          </a:p>
          <a:p>
            <a:pPr eaLnBrk="1" hangingPunct="1">
              <a:lnSpc>
                <a:spcPct val="80000"/>
              </a:lnSpc>
            </a:pPr>
            <a:r>
              <a:rPr lang="en-US" altLang="ar-EG" sz="2400" dirty="0" smtClean="0"/>
              <a:t>Line Style: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ar-EG" sz="2400" dirty="0"/>
              <a:t>	</a:t>
            </a:r>
            <a:r>
              <a:rPr lang="en-US" altLang="ar-EG" sz="2400" dirty="0" err="1" smtClean="0">
                <a:solidFill>
                  <a:srgbClr val="0070C0"/>
                </a:solidFill>
              </a:rPr>
              <a:t>glLineStipple</a:t>
            </a:r>
            <a:r>
              <a:rPr lang="en-US" altLang="ar-EG" sz="2400" dirty="0" smtClean="0">
                <a:solidFill>
                  <a:srgbClr val="0070C0"/>
                </a:solidFill>
              </a:rPr>
              <a:t> </a:t>
            </a:r>
            <a:r>
              <a:rPr lang="en-US" altLang="ar-EG" sz="2400" dirty="0">
                <a:solidFill>
                  <a:srgbClr val="0070C0"/>
                </a:solidFill>
              </a:rPr>
              <a:t>(</a:t>
            </a:r>
            <a:r>
              <a:rPr lang="en-US" altLang="ar-EG" sz="2400" dirty="0" err="1">
                <a:solidFill>
                  <a:srgbClr val="0070C0"/>
                </a:solidFill>
              </a:rPr>
              <a:t>repeatFactor</a:t>
            </a:r>
            <a:r>
              <a:rPr lang="en-US" altLang="ar-EG" sz="2400" dirty="0">
                <a:solidFill>
                  <a:srgbClr val="0070C0"/>
                </a:solidFill>
              </a:rPr>
              <a:t>, pattern);  </a:t>
            </a:r>
            <a:endParaRPr lang="en-US" altLang="ar-EG" sz="2400" dirty="0" smtClean="0">
              <a:solidFill>
                <a:srgbClr val="0070C0"/>
              </a:solidFill>
            </a:endParaRPr>
          </a:p>
          <a:p>
            <a:pPr marL="0" lvl="1" indent="0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r>
              <a:rPr lang="en-US" altLang="ar-EG" dirty="0" smtClean="0"/>
              <a:t>	</a:t>
            </a:r>
          </a:p>
          <a:p>
            <a:pPr marL="0" lvl="1" indent="0">
              <a:lnSpc>
                <a:spcPct val="80000"/>
              </a:lnSpc>
              <a:buClr>
                <a:srgbClr val="0BD0D9"/>
              </a:buClr>
              <a:buSzPct val="95000"/>
              <a:buNone/>
            </a:pPr>
            <a:r>
              <a:rPr lang="en-US" altLang="ar-EG" dirty="0"/>
              <a:t>	</a:t>
            </a:r>
            <a:r>
              <a:rPr lang="en-US" altLang="ar-EG" dirty="0" smtClean="0"/>
              <a:t>Requires first: </a:t>
            </a:r>
            <a:r>
              <a:rPr lang="en-US" altLang="ar-EG" dirty="0" err="1">
                <a:solidFill>
                  <a:srgbClr val="0070C0"/>
                </a:solidFill>
              </a:rPr>
              <a:t>glEnable</a:t>
            </a:r>
            <a:r>
              <a:rPr lang="en-US" altLang="ar-EG" dirty="0">
                <a:solidFill>
                  <a:srgbClr val="0070C0"/>
                </a:solidFill>
              </a:rPr>
              <a:t> (GL_LINE_STIPPLE); </a:t>
            </a:r>
            <a:r>
              <a:rPr lang="en-US" altLang="ar-EG" dirty="0"/>
              <a:t/>
            </a:r>
            <a:br>
              <a:rPr lang="en-US" altLang="ar-EG" dirty="0"/>
            </a:br>
            <a:r>
              <a:rPr lang="en-US" altLang="ar-EG" dirty="0" smtClean="0"/>
              <a:t>	line-pattern </a:t>
            </a:r>
            <a:r>
              <a:rPr lang="en-US" altLang="ar-EG" dirty="0"/>
              <a:t>feature can be disabled by </a:t>
            </a:r>
            <a:r>
              <a:rPr lang="en-US" altLang="ar-EG" dirty="0" smtClean="0"/>
              <a:t>	</a:t>
            </a:r>
            <a:r>
              <a:rPr lang="en-US" altLang="ar-EG" dirty="0" err="1" smtClean="0">
                <a:solidFill>
                  <a:srgbClr val="0070C0"/>
                </a:solidFill>
              </a:rPr>
              <a:t>glDisable</a:t>
            </a:r>
            <a:r>
              <a:rPr lang="en-US" altLang="ar-EG" dirty="0" smtClean="0">
                <a:solidFill>
                  <a:srgbClr val="0070C0"/>
                </a:solidFill>
              </a:rPr>
              <a:t> </a:t>
            </a:r>
            <a:r>
              <a:rPr lang="en-US" altLang="ar-EG" dirty="0">
                <a:solidFill>
                  <a:srgbClr val="0070C0"/>
                </a:solidFill>
              </a:rPr>
              <a:t>(GL_LINE_STIPPLE);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ar-EG" sz="2400" dirty="0" smtClean="0">
                <a:solidFill>
                  <a:srgbClr val="000000"/>
                </a:solidFill>
              </a:rPr>
              <a:t> </a:t>
            </a:r>
            <a:endParaRPr lang="en-US" altLang="ar-EG" sz="2400" dirty="0"/>
          </a:p>
          <a:p>
            <a:pPr marL="393700" lvl="1" indent="0" eaLnBrk="1" hangingPunct="1">
              <a:lnSpc>
                <a:spcPct val="80000"/>
              </a:lnSpc>
              <a:buNone/>
            </a:pPr>
            <a:endParaRPr lang="en-US" altLang="ar-EG" dirty="0"/>
          </a:p>
        </p:txBody>
      </p:sp>
    </p:spTree>
    <p:extLst>
      <p:ext uri="{BB962C8B-B14F-4D97-AF65-F5344CB8AC3E}">
        <p14:creationId xmlns:p14="http://schemas.microsoft.com/office/powerpoint/2010/main" val="63964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ar-EG" dirty="0">
                <a:solidFill>
                  <a:srgbClr val="C00000"/>
                </a:solidFill>
              </a:rPr>
              <a:t>Line Attributes and Functions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US" altLang="ar-EG" sz="2400" dirty="0">
                <a:latin typeface="Constantia" panose="02030602050306030303" pitchFamily="18" charset="0"/>
              </a:rPr>
              <a:t>Line style:</a:t>
            </a:r>
          </a:p>
          <a:p>
            <a:pPr marL="457200" lvl="1" indent="0">
              <a:buNone/>
            </a:pPr>
            <a:r>
              <a:rPr lang="en-US" altLang="ar-EG" sz="2400" dirty="0" smtClean="0">
                <a:solidFill>
                  <a:srgbClr val="0070C0"/>
                </a:solidFill>
              </a:rPr>
              <a:t>	</a:t>
            </a:r>
            <a:r>
              <a:rPr lang="en-US" altLang="ar-EG" sz="2400" dirty="0" err="1" smtClean="0">
                <a:solidFill>
                  <a:srgbClr val="0070C0"/>
                </a:solidFill>
              </a:rPr>
              <a:t>glLineStipple</a:t>
            </a:r>
            <a:r>
              <a:rPr lang="en-US" altLang="ar-EG" sz="2400" dirty="0" smtClean="0">
                <a:solidFill>
                  <a:srgbClr val="0070C0"/>
                </a:solidFill>
              </a:rPr>
              <a:t> </a:t>
            </a:r>
            <a:r>
              <a:rPr lang="en-US" altLang="ar-EG" sz="2400" dirty="0">
                <a:solidFill>
                  <a:srgbClr val="0070C0"/>
                </a:solidFill>
              </a:rPr>
              <a:t>(</a:t>
            </a:r>
            <a:r>
              <a:rPr lang="en-US" altLang="ar-EG" sz="2400" dirty="0" err="1">
                <a:solidFill>
                  <a:srgbClr val="0070C0"/>
                </a:solidFill>
              </a:rPr>
              <a:t>repeatFactor</a:t>
            </a:r>
            <a:r>
              <a:rPr lang="en-US" altLang="ar-EG" sz="2400" dirty="0">
                <a:solidFill>
                  <a:srgbClr val="0070C0"/>
                </a:solidFill>
              </a:rPr>
              <a:t>, pattern);  </a:t>
            </a:r>
            <a:endParaRPr lang="en-US" altLang="ar-EG" sz="2400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altLang="ar-EG" sz="2400" dirty="0" smtClean="0">
                <a:solidFill>
                  <a:srgbClr val="0070C0"/>
                </a:solidFill>
              </a:rPr>
              <a:t>	</a:t>
            </a:r>
            <a:r>
              <a:rPr lang="en-US" altLang="ar-EG" sz="2400" dirty="0" err="1" smtClean="0">
                <a:solidFill>
                  <a:srgbClr val="0070C0"/>
                </a:solidFill>
              </a:rPr>
              <a:t>glLineStipple</a:t>
            </a:r>
            <a:r>
              <a:rPr lang="en-US" altLang="ar-EG" sz="2400" dirty="0" smtClean="0">
                <a:solidFill>
                  <a:srgbClr val="0070C0"/>
                </a:solidFill>
              </a:rPr>
              <a:t> (</a:t>
            </a:r>
            <a:r>
              <a:rPr lang="en-US" altLang="ar-EG" sz="2400" dirty="0">
                <a:solidFill>
                  <a:srgbClr val="0070C0"/>
                </a:solidFill>
              </a:rPr>
              <a:t>1</a:t>
            </a:r>
            <a:r>
              <a:rPr lang="en-US" altLang="ar-EG" sz="2400" dirty="0" smtClean="0">
                <a:solidFill>
                  <a:srgbClr val="0070C0"/>
                </a:solidFill>
              </a:rPr>
              <a:t>, </a:t>
            </a:r>
            <a:r>
              <a:rPr lang="en-US" altLang="ar-EG" sz="2400" dirty="0">
                <a:solidFill>
                  <a:srgbClr val="0070C0"/>
                </a:solidFill>
              </a:rPr>
              <a:t>0x00FF</a:t>
            </a:r>
            <a:r>
              <a:rPr lang="en-US" altLang="ar-EG" sz="2400" dirty="0" smtClean="0">
                <a:solidFill>
                  <a:srgbClr val="0070C0"/>
                </a:solidFill>
              </a:rPr>
              <a:t>);  </a:t>
            </a:r>
            <a:endParaRPr lang="en-US" altLang="ar-EG" sz="2400" dirty="0">
              <a:solidFill>
                <a:srgbClr val="0070C0"/>
              </a:solidFill>
            </a:endParaRPr>
          </a:p>
          <a:p>
            <a:pPr lvl="1" algn="just"/>
            <a:r>
              <a:rPr lang="en-US" altLang="ar-EG" sz="2400" dirty="0" smtClean="0"/>
              <a:t>pattern </a:t>
            </a:r>
            <a:r>
              <a:rPr lang="en-US" altLang="ar-EG" sz="2400" dirty="0"/>
              <a:t>references a 16-bit integer that describes how the line should be displayed (default 0xFFFF, all bits set to 1, solid line)</a:t>
            </a:r>
          </a:p>
          <a:p>
            <a:pPr lvl="1" algn="just"/>
            <a:r>
              <a:rPr lang="en-US" altLang="ar-EG" sz="2400" dirty="0" err="1" smtClean="0"/>
              <a:t>repeatFactor</a:t>
            </a:r>
            <a:r>
              <a:rPr lang="en-US" altLang="ar-EG" sz="2400" dirty="0" smtClean="0"/>
              <a:t> </a:t>
            </a:r>
            <a:r>
              <a:rPr lang="en-US" altLang="ar-EG" sz="2400" dirty="0"/>
              <a:t>specifies how many times each bit in the pattern is to be repeated before the next bit in the pattern in applied (default 1).</a:t>
            </a:r>
          </a:p>
          <a:p>
            <a:pPr lvl="1" algn="just"/>
            <a:r>
              <a:rPr lang="en-US" altLang="ar-EG" sz="2400" dirty="0"/>
              <a:t>Example: displays </a:t>
            </a:r>
            <a:r>
              <a:rPr lang="en-US" altLang="ar-EG" sz="2400" dirty="0" smtClean="0"/>
              <a:t>0x00FF </a:t>
            </a:r>
            <a:r>
              <a:rPr lang="en-US" altLang="ar-EG" sz="2400" dirty="0"/>
              <a:t>--------        --------        --------        …</a:t>
            </a:r>
            <a:br>
              <a:rPr lang="en-US" altLang="ar-EG" sz="2400" dirty="0"/>
            </a:br>
            <a:r>
              <a:rPr lang="en-US" altLang="ar-EG" sz="2400" dirty="0"/>
              <a:t>8 solid line pixels, followed by 8 spaces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26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Curve Attributes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de-DE" sz="2800" dirty="0" smtClean="0"/>
              <a:t>Attributes are the same as for line segments.</a:t>
            </a:r>
          </a:p>
          <a:p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2743200"/>
            <a:ext cx="6915150" cy="2743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EG" dirty="0" smtClean="0">
                <a:solidFill>
                  <a:srgbClr val="C00000"/>
                </a:solidFill>
              </a:rPr>
              <a:t>Character Attributes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ar-EG" dirty="0" smtClean="0">
                <a:ea typeface="Majalla UI"/>
              </a:rPr>
              <a:t>Character attributes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EG" dirty="0" smtClean="0">
                <a:ea typeface="Majalla UI"/>
              </a:rPr>
              <a:t>Font (typeface) represent styles</a:t>
            </a:r>
            <a:br>
              <a:rPr lang="en-US" altLang="ar-EG" dirty="0" smtClean="0">
                <a:ea typeface="Majalla UI"/>
              </a:rPr>
            </a:br>
            <a:r>
              <a:rPr lang="en-US" altLang="ar-EG" dirty="0" smtClean="0">
                <a:ea typeface="Majalla UI"/>
              </a:rPr>
              <a:t>Helvetica, Courier, Times Roman,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EG" dirty="0" smtClean="0">
                <a:ea typeface="Majalla UI"/>
              </a:rPr>
              <a:t>Underlining style</a:t>
            </a:r>
            <a:br>
              <a:rPr lang="en-US" altLang="ar-EG" dirty="0" smtClean="0">
                <a:ea typeface="Majalla UI"/>
              </a:rPr>
            </a:br>
            <a:r>
              <a:rPr lang="en-US" altLang="ar-EG" dirty="0" smtClean="0">
                <a:ea typeface="Majalla UI"/>
              </a:rPr>
              <a:t>solid, dotted, double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EG" dirty="0" smtClean="0">
                <a:ea typeface="Majalla UI"/>
              </a:rPr>
              <a:t>Style</a:t>
            </a:r>
            <a:br>
              <a:rPr lang="en-US" altLang="ar-EG" dirty="0" smtClean="0">
                <a:ea typeface="Majalla UI"/>
              </a:rPr>
            </a:br>
            <a:r>
              <a:rPr lang="en-US" altLang="ar-EG" dirty="0" smtClean="0">
                <a:ea typeface="Majalla UI"/>
              </a:rPr>
              <a:t>boldface, italics, outline, shadow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EG" dirty="0" smtClean="0">
                <a:ea typeface="Majalla UI"/>
              </a:rPr>
              <a:t>Size</a:t>
            </a:r>
            <a:br>
              <a:rPr lang="en-US" altLang="ar-EG" dirty="0" smtClean="0">
                <a:ea typeface="Majalla UI"/>
              </a:rPr>
            </a:br>
            <a:r>
              <a:rPr lang="en-US" altLang="ar-EG" dirty="0" smtClean="0">
                <a:ea typeface="Majalla UI"/>
              </a:rPr>
              <a:t>10-point, 12-point,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ar-EG" dirty="0" smtClean="0">
                <a:ea typeface="Majalla UI"/>
              </a:rPr>
              <a:t>Color. </a:t>
            </a:r>
          </a:p>
          <a:p>
            <a:pPr eaLnBrk="1" hangingPunct="1"/>
            <a:endParaRPr lang="en-US" altLang="ar-EG" dirty="0" smtClean="0">
              <a:ea typeface="Majalla UI"/>
            </a:endParaRP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F5EFE4-B685-4A62-AB39-777784EAFCAB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23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48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EG" dirty="0" smtClean="0">
                <a:solidFill>
                  <a:srgbClr val="C00000"/>
                </a:solidFill>
              </a:rPr>
              <a:t>Character Attributes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5984875"/>
            <a:ext cx="8229600" cy="141288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en-US" altLang="ar-EG" dirty="0" smtClean="0">
                <a:ea typeface="Majalla UI"/>
              </a:rPr>
              <a:t>Bitmap / Raster character:</a:t>
            </a:r>
            <a:endParaRPr lang="ar-EG" altLang="ar-EG" dirty="0" smtClean="0">
              <a:ea typeface="Majalla UI"/>
            </a:endParaRPr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330E9A-DD3B-4A34-9FBC-F6EF8EEBCE69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24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44039" name="Picture 2" descr="C:\Isabelle\UWT\TCSS458\Textbook\0321533674_fig\Figures\Angel5EjpegChap02\AN02F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1447800"/>
            <a:ext cx="16795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647825"/>
            <a:ext cx="8229600" cy="4478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EG" dirty="0" smtClean="0">
                <a:ea typeface="Majalla UI"/>
              </a:rPr>
              <a:t>Bitmap / Raster character:</a:t>
            </a:r>
          </a:p>
          <a:p>
            <a:pPr lvl="2" indent="-246063">
              <a:lnSpc>
                <a:spcPct val="80000"/>
              </a:lnSpc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r>
              <a:rPr lang="en-US" sz="2800" dirty="0">
                <a:ea typeface="Majalla UI"/>
              </a:rPr>
              <a:t>Can be scaled, but not rotated</a:t>
            </a:r>
          </a:p>
          <a:p>
            <a:pPr lvl="2" indent="-246063">
              <a:lnSpc>
                <a:spcPct val="80000"/>
              </a:lnSpc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r>
              <a:rPr lang="en-US" sz="2800" dirty="0">
                <a:ea typeface="Majalla UI"/>
              </a:rPr>
              <a:t>Simple to define</a:t>
            </a:r>
          </a:p>
          <a:p>
            <a:pPr lvl="2" indent="-246063">
              <a:lnSpc>
                <a:spcPct val="80000"/>
              </a:lnSpc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r>
              <a:rPr lang="en-US" sz="2800" dirty="0">
                <a:ea typeface="Majalla UI"/>
              </a:rPr>
              <a:t>Fast to process</a:t>
            </a:r>
          </a:p>
          <a:p>
            <a:endParaRPr lang="ar-EG" altLang="ar-EG" dirty="0" smtClean="0">
              <a:ea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758484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EG" dirty="0" smtClean="0">
                <a:solidFill>
                  <a:srgbClr val="C00000"/>
                </a:solidFill>
              </a:rPr>
              <a:t>Character Attributes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00E66CE-BA6D-42A2-BC7B-7067CBA4FD51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25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450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8350" y="2060575"/>
            <a:ext cx="3324650" cy="2740025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4800600" cy="4830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ar-EG" dirty="0" smtClean="0">
                <a:ea typeface="Majalla UI"/>
              </a:rPr>
              <a:t>Stroke character:</a:t>
            </a:r>
          </a:p>
          <a:p>
            <a:pPr lvl="1" indent="-246063">
              <a:lnSpc>
                <a:spcPct val="80000"/>
              </a:lnSpc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r>
              <a:rPr lang="en-US" dirty="0" smtClean="0"/>
              <a:t>Can be handled </a:t>
            </a:r>
            <a:r>
              <a:rPr lang="en-US" dirty="0"/>
              <a:t>like any other object – geometric transformations</a:t>
            </a:r>
          </a:p>
          <a:p>
            <a:pPr lvl="1" indent="-246063">
              <a:lnSpc>
                <a:spcPct val="80000"/>
              </a:lnSpc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r>
              <a:rPr lang="en-US" dirty="0" smtClean="0"/>
              <a:t>Can be defined </a:t>
            </a:r>
            <a:r>
              <a:rPr lang="en-US" dirty="0"/>
              <a:t>once then translated, rotated, and scaled as many times as needed (display lists)</a:t>
            </a:r>
          </a:p>
          <a:p>
            <a:pPr lvl="1" indent="-246063">
              <a:lnSpc>
                <a:spcPct val="80000"/>
              </a:lnSpc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r>
              <a:rPr lang="en-US" dirty="0" smtClean="0"/>
              <a:t>Complex </a:t>
            </a:r>
            <a:r>
              <a:rPr lang="en-US" dirty="0"/>
              <a:t>to define</a:t>
            </a:r>
          </a:p>
          <a:p>
            <a:pPr lvl="1" indent="-246063">
              <a:lnSpc>
                <a:spcPct val="80000"/>
              </a:lnSpc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r>
              <a:rPr lang="en-US" dirty="0" smtClean="0"/>
              <a:t>Take much </a:t>
            </a:r>
            <a:r>
              <a:rPr lang="en-US" dirty="0"/>
              <a:t>memory and processing time</a:t>
            </a:r>
          </a:p>
          <a:p>
            <a:endParaRPr lang="ar-EG" altLang="ar-EG" sz="2800" dirty="0" smtClean="0">
              <a:ea typeface="Majalla UI"/>
            </a:endParaRPr>
          </a:p>
        </p:txBody>
      </p:sp>
    </p:spTree>
    <p:extLst>
      <p:ext uri="{BB962C8B-B14F-4D97-AF65-F5344CB8AC3E}">
        <p14:creationId xmlns:p14="http://schemas.microsoft.com/office/powerpoint/2010/main" val="1669915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ar-EG" dirty="0" smtClean="0">
                <a:solidFill>
                  <a:srgbClr val="C00000"/>
                </a:solidFill>
              </a:rPr>
              <a:t>Character Attributes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ar-EG" dirty="0" smtClean="0">
                <a:ea typeface="Majalla UI"/>
              </a:rPr>
              <a:t>You have to use </a:t>
            </a:r>
            <a:r>
              <a:rPr lang="en-US" altLang="ar-EG" dirty="0" err="1" smtClean="0">
                <a:solidFill>
                  <a:srgbClr val="0070C0"/>
                </a:solidFill>
                <a:ea typeface="Majalla UI"/>
              </a:rPr>
              <a:t>glRasterPos</a:t>
            </a:r>
            <a:r>
              <a:rPr lang="en-US" altLang="ar-EG" dirty="0" smtClean="0">
                <a:solidFill>
                  <a:srgbClr val="0070C0"/>
                </a:solidFill>
                <a:ea typeface="Majalla UI"/>
              </a:rPr>
              <a:t> </a:t>
            </a:r>
            <a:r>
              <a:rPr lang="en-US" altLang="ar-EG" dirty="0" smtClean="0">
                <a:ea typeface="Majalla UI"/>
              </a:rPr>
              <a:t>to set the raster position before calling </a:t>
            </a:r>
            <a:r>
              <a:rPr lang="en-US" altLang="ar-EG" dirty="0" err="1" smtClean="0">
                <a:solidFill>
                  <a:srgbClr val="0070C0"/>
                </a:solidFill>
                <a:ea typeface="Majalla UI"/>
              </a:rPr>
              <a:t>glutBitmapString</a:t>
            </a:r>
            <a:r>
              <a:rPr lang="en-US" altLang="ar-EG" dirty="0" smtClean="0">
                <a:solidFill>
                  <a:srgbClr val="0070C0"/>
                </a:solidFill>
                <a:ea typeface="Majalla UI"/>
              </a:rPr>
              <a:t>()</a:t>
            </a:r>
            <a:endParaRPr lang="en-US" altLang="ar-EG" dirty="0" smtClean="0">
              <a:ea typeface="Majalla UI"/>
            </a:endParaRPr>
          </a:p>
          <a:p>
            <a:r>
              <a:rPr lang="en-US" altLang="ar-EG" dirty="0" smtClean="0">
                <a:ea typeface="Majalla UI"/>
              </a:rPr>
              <a:t>Note that each call to </a:t>
            </a:r>
            <a:r>
              <a:rPr lang="en-US" altLang="ar-EG" dirty="0" err="1" smtClean="0">
                <a:solidFill>
                  <a:srgbClr val="0070C0"/>
                </a:solidFill>
                <a:ea typeface="Majalla UI"/>
              </a:rPr>
              <a:t>glutBitmapString</a:t>
            </a:r>
            <a:r>
              <a:rPr lang="en-US" altLang="ar-EG" dirty="0" smtClean="0">
                <a:solidFill>
                  <a:srgbClr val="0070C0"/>
                </a:solidFill>
                <a:ea typeface="Majalla UI"/>
              </a:rPr>
              <a:t>()</a:t>
            </a:r>
            <a:r>
              <a:rPr lang="en-US" altLang="ar-EG" dirty="0" smtClean="0">
                <a:ea typeface="Majalla UI"/>
              </a:rPr>
              <a:t> advances the raster position, so several consecutive calls will print out the strings one after another. </a:t>
            </a:r>
          </a:p>
          <a:p>
            <a:r>
              <a:rPr lang="en-US" altLang="ar-EG" dirty="0" smtClean="0">
                <a:ea typeface="Majalla UI"/>
              </a:rPr>
              <a:t>You can also set the text color by using </a:t>
            </a:r>
            <a:r>
              <a:rPr lang="en-US" altLang="ar-EG" dirty="0" err="1" smtClean="0">
                <a:ea typeface="Majalla UI"/>
              </a:rPr>
              <a:t>glColor</a:t>
            </a:r>
            <a:r>
              <a:rPr lang="en-US" altLang="ar-EG" dirty="0" smtClean="0">
                <a:ea typeface="Majalla UI"/>
              </a:rPr>
              <a:t>(). </a:t>
            </a:r>
          </a:p>
          <a:p>
            <a:pPr marL="457200" lvl="1" indent="0">
              <a:buNone/>
            </a:pPr>
            <a:r>
              <a:rPr lang="en-US" altLang="ar-EG" dirty="0" smtClean="0">
                <a:solidFill>
                  <a:srgbClr val="0070C0"/>
                </a:solidFill>
                <a:ea typeface="Majalla UI"/>
              </a:rPr>
              <a:t>glRasterPos2i(100, 120);</a:t>
            </a:r>
            <a:br>
              <a:rPr lang="en-US" altLang="ar-EG" dirty="0" smtClean="0">
                <a:solidFill>
                  <a:srgbClr val="0070C0"/>
                </a:solidFill>
                <a:ea typeface="Majalla UI"/>
              </a:rPr>
            </a:br>
            <a:r>
              <a:rPr lang="en-US" altLang="ar-EG" dirty="0" smtClean="0">
                <a:solidFill>
                  <a:srgbClr val="0070C0"/>
                </a:solidFill>
                <a:ea typeface="Majalla UI"/>
              </a:rPr>
              <a:t>glColor4f(0.0f, 0.0f, 1.0f, 1.0f);</a:t>
            </a:r>
            <a:br>
              <a:rPr lang="en-US" altLang="ar-EG" dirty="0" smtClean="0">
                <a:solidFill>
                  <a:srgbClr val="0070C0"/>
                </a:solidFill>
                <a:ea typeface="Majalla UI"/>
              </a:rPr>
            </a:br>
            <a:r>
              <a:rPr lang="en-US" altLang="ar-EG" dirty="0" err="1" smtClean="0">
                <a:solidFill>
                  <a:srgbClr val="0070C0"/>
                </a:solidFill>
                <a:ea typeface="Majalla UI"/>
              </a:rPr>
              <a:t>glutBitmapString</a:t>
            </a:r>
            <a:r>
              <a:rPr lang="en-US" altLang="ar-EG" dirty="0" smtClean="0">
                <a:solidFill>
                  <a:srgbClr val="0070C0"/>
                </a:solidFill>
                <a:ea typeface="Majalla UI"/>
              </a:rPr>
              <a:t>(GLUT_BITMAP_HELVETICA_18, "text to render");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43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EG" dirty="0" smtClean="0">
                <a:solidFill>
                  <a:srgbClr val="C00000"/>
                </a:solidFill>
              </a:rPr>
              <a:t>Character Attributes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Void  </a:t>
            </a:r>
            <a:r>
              <a:rPr lang="en-US" altLang="ar-EG" sz="2400" dirty="0" err="1" smtClean="0">
                <a:solidFill>
                  <a:srgbClr val="0070C0"/>
                </a:solidFill>
                <a:ea typeface="Majalla UI"/>
              </a:rPr>
              <a:t>Testingtext</a:t>
            </a: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(void){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FF0000"/>
                </a:solidFill>
                <a:ea typeface="Majalla UI"/>
              </a:rPr>
              <a:t>//Glut font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   </a:t>
            </a:r>
            <a:r>
              <a:rPr lang="en-US" altLang="ar-EG" sz="2400" dirty="0" err="1" smtClean="0">
                <a:solidFill>
                  <a:srgbClr val="0070C0"/>
                </a:solidFill>
                <a:ea typeface="Majalla UI"/>
              </a:rPr>
              <a:t>int</a:t>
            </a: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font1 = GLUT.BITMAP_HELVETICA_12;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   </a:t>
            </a:r>
            <a:r>
              <a:rPr lang="en-US" altLang="ar-EG" sz="2400" dirty="0" err="1" smtClean="0">
                <a:solidFill>
                  <a:srgbClr val="0070C0"/>
                </a:solidFill>
                <a:ea typeface="Majalla UI"/>
              </a:rPr>
              <a:t>int</a:t>
            </a: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font2 = GLUT.BITMAP_TIMES_ROMAN_24;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FF0000"/>
                </a:solidFill>
                <a:ea typeface="Majalla UI"/>
              </a:rPr>
              <a:t>//Set color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   glColor3f  (1.0f, 0.0f, 0.0f);   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FF0000"/>
                </a:solidFill>
                <a:ea typeface="Majalla UI"/>
              </a:rPr>
              <a:t>//Go to the bottom left position of the text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   glRasterPos2i(100, 100);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FF0000"/>
                </a:solidFill>
                <a:ea typeface="Majalla UI"/>
              </a:rPr>
              <a:t>//Draw the text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   </a:t>
            </a:r>
            <a:r>
              <a:rPr lang="en-US" altLang="ar-EG" sz="2400" dirty="0" err="1" smtClean="0">
                <a:solidFill>
                  <a:srgbClr val="0070C0"/>
                </a:solidFill>
                <a:ea typeface="Majalla UI"/>
              </a:rPr>
              <a:t>glutBitmapString</a:t>
            </a: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(font1, "Text drawn with GLUT </a:t>
            </a:r>
            <a:r>
              <a:rPr lang="en-US" altLang="ar-EG" sz="2400" dirty="0" err="1" smtClean="0">
                <a:solidFill>
                  <a:srgbClr val="0070C0"/>
                </a:solidFill>
                <a:ea typeface="Majalla UI"/>
              </a:rPr>
              <a:t>helvetica</a:t>
            </a: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12");</a:t>
            </a:r>
          </a:p>
          <a:p>
            <a:pPr eaLnBrk="1" hangingPunct="1"/>
            <a:endParaRPr lang="en-US" altLang="ar-EG" dirty="0" smtClean="0">
              <a:ea typeface="Majalla UI"/>
            </a:endParaRPr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434F6B-D1C2-4C1F-A96E-1ABDE008D0CF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27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86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EG" dirty="0" smtClean="0">
                <a:solidFill>
                  <a:srgbClr val="C00000"/>
                </a:solidFill>
              </a:rPr>
              <a:t>Character Attributes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000" dirty="0" smtClean="0">
                <a:solidFill>
                  <a:srgbClr val="FF0000"/>
                </a:solidFill>
                <a:ea typeface="Majalla UI"/>
              </a:rPr>
              <a:t>//Set color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   glColor3f  (0.0f, 1.0f, 0.0f);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ar-EG" sz="2400" dirty="0" smtClean="0">
              <a:solidFill>
                <a:srgbClr val="0070C0"/>
              </a:solidFill>
              <a:ea typeface="Majalla UI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FF0000"/>
                </a:solidFill>
                <a:ea typeface="Majalla UI"/>
              </a:rPr>
              <a:t>    //Go to the bottom left position of the text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   glRasterPos2i(5, 200);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ar-EG" sz="2400" dirty="0" smtClean="0">
              <a:solidFill>
                <a:srgbClr val="0070C0"/>
              </a:solidFill>
              <a:ea typeface="Majalla UI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   </a:t>
            </a:r>
            <a:r>
              <a:rPr lang="en-US" altLang="ar-EG" sz="2400" dirty="0" smtClean="0">
                <a:solidFill>
                  <a:srgbClr val="FF0000"/>
                </a:solidFill>
                <a:ea typeface="Majalla UI"/>
              </a:rPr>
              <a:t>//Draw the text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    </a:t>
            </a:r>
            <a:r>
              <a:rPr lang="en-US" altLang="ar-EG" sz="2400" dirty="0" err="1" smtClean="0">
                <a:solidFill>
                  <a:srgbClr val="0070C0"/>
                </a:solidFill>
                <a:ea typeface="Majalla UI"/>
              </a:rPr>
              <a:t>glutBitmapString</a:t>
            </a: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(font2, "Text drawn with GLUT times roman 24");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ar-EG" sz="2400" dirty="0" smtClean="0">
              <a:solidFill>
                <a:srgbClr val="0070C0"/>
              </a:solidFill>
              <a:ea typeface="Majalla UI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ar-EG" sz="2400" dirty="0" smtClean="0">
                <a:solidFill>
                  <a:srgbClr val="0070C0"/>
                </a:solidFill>
                <a:ea typeface="Majalla UI"/>
              </a:rPr>
              <a:t>}</a:t>
            </a:r>
            <a:endParaRPr lang="en-US" altLang="ar-EG" dirty="0" smtClean="0">
              <a:solidFill>
                <a:srgbClr val="0070C0"/>
              </a:solidFill>
              <a:ea typeface="Majalla UI"/>
            </a:endParaRPr>
          </a:p>
        </p:txBody>
      </p:sp>
      <p:sp>
        <p:nvSpPr>
          <p:cNvPr id="491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6C99F0F-9332-4825-920A-89A4BA9EDA90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28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15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ar-EG" dirty="0" smtClean="0">
                <a:solidFill>
                  <a:srgbClr val="C00000"/>
                </a:solidFill>
              </a:rPr>
              <a:t>Character Attributes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DF3340-ED9D-4501-A315-9AB68F2842E7}" type="slidenum">
              <a:rPr lang="en-US" altLang="ar-EG">
                <a:solidFill>
                  <a:srgbClr val="045C75"/>
                </a:solidFill>
                <a:latin typeface="Constantia" panose="02030602050306030303" pitchFamily="18" charset="0"/>
              </a:rPr>
              <a:pPr/>
              <a:t>29</a:t>
            </a:fld>
            <a:endParaRPr lang="en-US" altLang="ar-EG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512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0775" y="2209800"/>
            <a:ext cx="4619625" cy="3465513"/>
          </a:xfrm>
        </p:spPr>
      </p:pic>
    </p:spTree>
    <p:extLst>
      <p:ext uri="{BB962C8B-B14F-4D97-AF65-F5344CB8AC3E}">
        <p14:creationId xmlns:p14="http://schemas.microsoft.com/office/powerpoint/2010/main" val="239785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Attributes of Graphics Systems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Attribute parameter: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parameter that affects the way a primitive is to be 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displayed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altLang="ar-EG" sz="2800" dirty="0"/>
              <a:t>Attributes may</a:t>
            </a:r>
            <a:r>
              <a:rPr lang="en-US" altLang="ar-EG" sz="2800" dirty="0" smtClean="0"/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altLang="ar-EG" sz="28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altLang="ar-EG" sz="2400" dirty="0"/>
              <a:t>Determine the fundamental characteristics of a primitive such as color and </a:t>
            </a:r>
            <a:r>
              <a:rPr lang="en-US" altLang="ar-EG" sz="2400" dirty="0" smtClean="0"/>
              <a:t>size.</a:t>
            </a:r>
            <a:endParaRPr lang="en-US" altLang="ar-EG" sz="2400" dirty="0"/>
          </a:p>
          <a:p>
            <a:pPr marL="914400" lvl="1" indent="-457200" algn="just">
              <a:buFont typeface="+mj-lt"/>
              <a:buAutoNum type="arabicPeriod"/>
            </a:pPr>
            <a:r>
              <a:rPr lang="en-US" altLang="ar-EG" sz="2400" dirty="0" smtClean="0"/>
              <a:t>Specify </a:t>
            </a:r>
            <a:r>
              <a:rPr lang="en-US" altLang="ar-EG" sz="2400" dirty="0"/>
              <a:t>how the primitive is to be displayed under special; conditions such as visibility.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Fill Area Attributes</a:t>
            </a: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 style of interior: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single color (solid)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showing only boundary (hollow)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- specified fill pattern (patterned)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edges of polygons in diffrent                     color, widthes and style.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1357298"/>
            <a:ext cx="19907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3214686"/>
            <a:ext cx="20097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5086350"/>
            <a:ext cx="2009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File Area Primitives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257800"/>
            <a:ext cx="451063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Another useful component beside geometric objects is describing an area with filled color</a:t>
            </a:r>
          </a:p>
          <a:p>
            <a:r>
              <a:rPr lang="en-US" sz="2800" dirty="0" smtClean="0"/>
              <a:t>Referred to as </a:t>
            </a:r>
            <a:r>
              <a:rPr lang="en-US" sz="2800" b="1" dirty="0" smtClean="0"/>
              <a:t>fill area </a:t>
            </a:r>
            <a:r>
              <a:rPr lang="en-US" sz="2800" dirty="0" smtClean="0"/>
              <a:t>or </a:t>
            </a:r>
            <a:r>
              <a:rPr lang="en-US" sz="2800" b="1" dirty="0" smtClean="0"/>
              <a:t>filled area</a:t>
            </a:r>
          </a:p>
          <a:p>
            <a:r>
              <a:rPr lang="de-DE" sz="2800" dirty="0" smtClean="0"/>
              <a:t>Most graphics routins require the fill area to specified as polygon</a:t>
            </a:r>
          </a:p>
          <a:p>
            <a:pPr>
              <a:buFont typeface="Wingdings" pitchFamily="2" charset="2"/>
              <a:buNone/>
            </a:pPr>
            <a:r>
              <a:rPr lang="de-DE" sz="2800" dirty="0" smtClean="0"/>
              <a:t>	- their boundries are described by linear equations.</a:t>
            </a:r>
          </a:p>
          <a:p>
            <a:pPr>
              <a:buFont typeface="Wingdings" pitchFamily="2" charset="2"/>
              <a:buNone/>
            </a:pPr>
            <a:r>
              <a:rPr lang="de-DE" sz="2800" dirty="0" smtClean="0"/>
              <a:t>	- most surface can be approximated by polygons (called </a:t>
            </a:r>
            <a:r>
              <a:rPr lang="de-DE" sz="2800" i="1" dirty="0" smtClean="0">
                <a:solidFill>
                  <a:srgbClr val="C00000"/>
                </a:solidFill>
              </a:rPr>
              <a:t>surface tessellation</a:t>
            </a:r>
            <a:r>
              <a:rPr lang="de-DE" sz="2800" dirty="0" smtClean="0"/>
              <a:t>)</a:t>
            </a:r>
          </a:p>
          <a:p>
            <a:endParaRPr lang="en-US" sz="2800" b="1" dirty="0"/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15275" y="2533650"/>
            <a:ext cx="10763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489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Polygon Fill Area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Polygons: plane figure specified by three or more </a:t>
            </a:r>
            <a:r>
              <a:rPr lang="en-US" sz="2600" i="1" dirty="0" smtClean="0">
                <a:solidFill>
                  <a:srgbClr val="C00000"/>
                </a:solidFill>
              </a:rPr>
              <a:t>vertices</a:t>
            </a:r>
            <a:r>
              <a:rPr lang="en-US" sz="2600" dirty="0" smtClean="0"/>
              <a:t> and connected by </a:t>
            </a:r>
            <a:r>
              <a:rPr lang="en-US" sz="2600" i="1" dirty="0" smtClean="0">
                <a:solidFill>
                  <a:srgbClr val="C00000"/>
                </a:solidFill>
              </a:rPr>
              <a:t>edges</a:t>
            </a:r>
          </a:p>
          <a:p>
            <a:r>
              <a:rPr lang="en-US" sz="2600" dirty="0" smtClean="0"/>
              <a:t>Has all vertices within plane- no edge crossing</a:t>
            </a:r>
          </a:p>
          <a:p>
            <a:r>
              <a:rPr lang="en-US" sz="2600" dirty="0" smtClean="0"/>
              <a:t>Polygon classification: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- Convex: interior angle = or less than 180 degrees</a:t>
            </a:r>
          </a:p>
          <a:p>
            <a:pPr>
              <a:buFont typeface="Wingdings" pitchFamily="2" charset="2"/>
              <a:buNone/>
            </a:pPr>
            <a:r>
              <a:rPr lang="en-US" sz="2600" dirty="0" smtClean="0"/>
              <a:t>	- Concave: interior angle greater than 180 degrees</a:t>
            </a:r>
          </a:p>
          <a:p>
            <a:r>
              <a:rPr lang="en-US" sz="2600" dirty="0" smtClean="0"/>
              <a:t>Implementations for filling algorithms are complicated for concave polygons</a:t>
            </a:r>
          </a:p>
          <a:p>
            <a:endParaRPr lang="en-US" sz="26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314950"/>
            <a:ext cx="1828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05425"/>
            <a:ext cx="20288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6324600" y="57912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/>
              <a:t>concave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295400" y="5834062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/>
              <a:t>convex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Polygon Fill Area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u="sng" dirty="0" smtClean="0">
                <a:solidFill>
                  <a:srgbClr val="002060"/>
                </a:solidFill>
              </a:rPr>
              <a:t>Identifying concave polygons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- extension of some edges will intersect other edges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	- take a look at the polygon vertex positions relative to the extension line of any edge: some vertices are on one side and some are on the other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D3EB88-2BE4-42FB-982A-9BA29180185B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338" y="4495799"/>
            <a:ext cx="31924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rot="10800000" flipV="1">
            <a:off x="4779364" y="4603568"/>
            <a:ext cx="2743200" cy="2057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72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417638"/>
            <a:ext cx="8229600" cy="5211762"/>
          </a:xfrm>
          <a:ln w="3175">
            <a:noFill/>
          </a:ln>
        </p:spPr>
        <p:txBody>
          <a:bodyPr>
            <a:noAutofit/>
          </a:bodyPr>
          <a:lstStyle/>
          <a:p>
            <a:r>
              <a:rPr lang="en-US" sz="2200" dirty="0" smtClean="0"/>
              <a:t>Vertex and edge tables:</a:t>
            </a:r>
          </a:p>
          <a:p>
            <a:pPr lvl="1" algn="just"/>
            <a:r>
              <a:rPr lang="en-US" sz="2200" dirty="0" smtClean="0"/>
              <a:t>Each vertex listed once</a:t>
            </a:r>
          </a:p>
          <a:p>
            <a:pPr lvl="1" algn="just"/>
            <a:r>
              <a:rPr lang="en-US" sz="2200" dirty="0" smtClean="0"/>
              <a:t>Each edge is an ordered pair of indices to the vertex list </a:t>
            </a:r>
          </a:p>
          <a:p>
            <a:pPr lvl="1" algn="just"/>
            <a:endParaRPr lang="en-US" sz="2200" dirty="0"/>
          </a:p>
          <a:p>
            <a:pPr lvl="1" algn="just"/>
            <a:endParaRPr lang="en-US" sz="2200" dirty="0" smtClean="0"/>
          </a:p>
          <a:p>
            <a:pPr lvl="1" algn="just"/>
            <a:endParaRPr lang="en-US" sz="2200" dirty="0"/>
          </a:p>
          <a:p>
            <a:pPr lvl="1" algn="just"/>
            <a:endParaRPr lang="en-US" sz="2200" dirty="0" smtClean="0"/>
          </a:p>
          <a:p>
            <a:pPr lvl="1" algn="just"/>
            <a:endParaRPr lang="en-US" sz="2200" dirty="0"/>
          </a:p>
          <a:p>
            <a:pPr lvl="1" algn="just"/>
            <a:r>
              <a:rPr lang="en-US" sz="2200" dirty="0" smtClean="0"/>
              <a:t>Sufficient to draw shape and perform simple operations (transforms, point inside/outside)</a:t>
            </a:r>
          </a:p>
          <a:p>
            <a:pPr lvl="1" algn="just"/>
            <a:r>
              <a:rPr lang="en-US" sz="2200" dirty="0" smtClean="0"/>
              <a:t>Edges listed in counterclockwise winding order</a:t>
            </a:r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Representing Polygons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47833677"/>
              </p:ext>
            </p:extLst>
          </p:nvPr>
        </p:nvGraphicFramePr>
        <p:xfrm>
          <a:off x="1295400" y="2895600"/>
          <a:ext cx="1295400" cy="14859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5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Vertices</a:t>
                      </a:r>
                      <a:endParaRPr lang="en-US" sz="11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(0, 0)</a:t>
                      </a:r>
                      <a:endParaRPr lang="en-US" sz="1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(2, 0)</a:t>
                      </a:r>
                      <a:endParaRPr lang="en-US" sz="1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(0, 1)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(2, 1)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(1, 1.5)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3525519"/>
              </p:ext>
            </p:extLst>
          </p:nvPr>
        </p:nvGraphicFramePr>
        <p:xfrm>
          <a:off x="2895600" y="2895600"/>
          <a:ext cx="1143000" cy="14859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5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Edges</a:t>
                      </a:r>
                      <a:endParaRPr lang="en-US" sz="1100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(0, 1)</a:t>
                      </a:r>
                      <a:endParaRPr lang="en-US" sz="1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(1, 3)</a:t>
                      </a:r>
                      <a:endParaRPr lang="en-US" sz="1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(3, 4)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(4, 2)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4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(2, 0)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Connector 8"/>
          <p:cNvCxnSpPr>
            <a:stCxn id="11" idx="6"/>
            <a:endCxn id="10" idx="6"/>
          </p:cNvCxnSpPr>
          <p:nvPr>
            <p:custDataLst>
              <p:tags r:id="rId6"/>
            </p:custDataLst>
          </p:nvPr>
        </p:nvCxnSpPr>
        <p:spPr>
          <a:xfrm>
            <a:off x="5009417" y="4363547"/>
            <a:ext cx="2211266" cy="0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>
            <p:custDataLst>
              <p:tags r:id="rId7"/>
            </p:custDataLst>
          </p:nvPr>
        </p:nvSpPr>
        <p:spPr>
          <a:xfrm>
            <a:off x="7106383" y="4320686"/>
            <a:ext cx="114300" cy="85725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>
            <p:custDataLst>
              <p:tags r:id="rId8"/>
            </p:custDataLst>
          </p:nvPr>
        </p:nvSpPr>
        <p:spPr>
          <a:xfrm>
            <a:off x="4895117" y="4320686"/>
            <a:ext cx="114300" cy="85725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>
            <p:custDataLst>
              <p:tags r:id="rId9"/>
            </p:custDataLst>
          </p:nvPr>
        </p:nvCxnSpPr>
        <p:spPr>
          <a:xfrm flipV="1">
            <a:off x="4911856" y="2974910"/>
            <a:ext cx="1107944" cy="533667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Oval 12"/>
          <p:cNvSpPr/>
          <p:nvPr>
            <p:custDataLst>
              <p:tags r:id="rId10"/>
            </p:custDataLst>
          </p:nvPr>
        </p:nvSpPr>
        <p:spPr>
          <a:xfrm>
            <a:off x="7106383" y="3420573"/>
            <a:ext cx="114300" cy="85725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>
            <p:custDataLst>
              <p:tags r:id="rId11"/>
            </p:custDataLst>
          </p:nvPr>
        </p:nvSpPr>
        <p:spPr>
          <a:xfrm>
            <a:off x="4895117" y="3423870"/>
            <a:ext cx="114300" cy="85725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>
            <p:custDataLst>
              <p:tags r:id="rId12"/>
            </p:custDataLst>
          </p:nvPr>
        </p:nvCxnSpPr>
        <p:spPr>
          <a:xfrm>
            <a:off x="7163533" y="3463435"/>
            <a:ext cx="0" cy="869804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>
            <p:custDataLst>
              <p:tags r:id="rId13"/>
            </p:custDataLst>
          </p:nvPr>
        </p:nvCxnSpPr>
        <p:spPr>
          <a:xfrm>
            <a:off x="4952267" y="3488543"/>
            <a:ext cx="0" cy="844696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3" idx="1"/>
          </p:cNvCxnSpPr>
          <p:nvPr>
            <p:custDataLst>
              <p:tags r:id="rId14"/>
            </p:custDataLst>
          </p:nvPr>
        </p:nvCxnSpPr>
        <p:spPr>
          <a:xfrm>
            <a:off x="6019800" y="2963373"/>
            <a:ext cx="1103322" cy="469754"/>
          </a:xfrm>
          <a:prstGeom prst="line">
            <a:avLst/>
          </a:prstGeom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>
            <p:custDataLst>
              <p:tags r:id="rId15"/>
            </p:custDataLst>
          </p:nvPr>
        </p:nvSpPr>
        <p:spPr>
          <a:xfrm>
            <a:off x="5938235" y="2920510"/>
            <a:ext cx="138715" cy="121334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>
            <p:custDataLst>
              <p:tags r:id="rId16"/>
            </p:custDataLst>
          </p:nvPr>
        </p:nvSpPr>
        <p:spPr>
          <a:xfrm>
            <a:off x="4651492" y="3782921"/>
            <a:ext cx="33374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4</a:t>
            </a:r>
          </a:p>
        </p:txBody>
      </p:sp>
      <p:sp>
        <p:nvSpPr>
          <p:cNvPr id="29" name="TextBox 28"/>
          <p:cNvSpPr txBox="1"/>
          <p:nvPr>
            <p:custDataLst>
              <p:tags r:id="rId17"/>
            </p:custDataLst>
          </p:nvPr>
        </p:nvSpPr>
        <p:spPr>
          <a:xfrm>
            <a:off x="5229551" y="2922430"/>
            <a:ext cx="33374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3</a:t>
            </a:r>
          </a:p>
        </p:txBody>
      </p:sp>
      <p:sp>
        <p:nvSpPr>
          <p:cNvPr id="30" name="TextBox 29"/>
          <p:cNvSpPr txBox="1"/>
          <p:nvPr>
            <p:custDataLst>
              <p:tags r:id="rId18"/>
            </p:custDataLst>
          </p:nvPr>
        </p:nvSpPr>
        <p:spPr>
          <a:xfrm>
            <a:off x="6571461" y="2963374"/>
            <a:ext cx="33374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2</a:t>
            </a:r>
          </a:p>
        </p:txBody>
      </p:sp>
      <p:sp>
        <p:nvSpPr>
          <p:cNvPr id="31" name="TextBox 30"/>
          <p:cNvSpPr txBox="1"/>
          <p:nvPr>
            <p:custDataLst>
              <p:tags r:id="rId19"/>
            </p:custDataLst>
          </p:nvPr>
        </p:nvSpPr>
        <p:spPr>
          <a:xfrm>
            <a:off x="5923798" y="406358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0</a:t>
            </a:r>
          </a:p>
        </p:txBody>
      </p:sp>
      <p:sp>
        <p:nvSpPr>
          <p:cNvPr id="32" name="TextBox 31"/>
          <p:cNvSpPr txBox="1"/>
          <p:nvPr>
            <p:custDataLst>
              <p:tags r:id="rId20"/>
            </p:custDataLst>
          </p:nvPr>
        </p:nvSpPr>
        <p:spPr>
          <a:xfrm>
            <a:off x="7170905" y="3795475"/>
            <a:ext cx="333746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r>
              <a:rPr lang="en-US" sz="1400" baseline="-25000" dirty="0"/>
              <a:t>1</a:t>
            </a:r>
          </a:p>
        </p:txBody>
      </p:sp>
      <p:sp>
        <p:nvSpPr>
          <p:cNvPr id="33" name="TextBox 32"/>
          <p:cNvSpPr txBox="1"/>
          <p:nvPr>
            <p:custDataLst>
              <p:tags r:id="rId21"/>
            </p:custDataLst>
          </p:nvPr>
        </p:nvSpPr>
        <p:spPr>
          <a:xfrm>
            <a:off x="4571077" y="4248131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baseline="-25000" dirty="0"/>
              <a:t>0</a:t>
            </a:r>
          </a:p>
        </p:txBody>
      </p:sp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7220683" y="4266446"/>
            <a:ext cx="359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baseline="-25000" dirty="0"/>
              <a:t>1</a:t>
            </a:r>
          </a:p>
        </p:txBody>
      </p:sp>
      <p:sp>
        <p:nvSpPr>
          <p:cNvPr id="35" name="TextBox 34"/>
          <p:cNvSpPr txBox="1"/>
          <p:nvPr>
            <p:custDataLst>
              <p:tags r:id="rId23"/>
            </p:custDataLst>
          </p:nvPr>
        </p:nvSpPr>
        <p:spPr>
          <a:xfrm>
            <a:off x="4565582" y="3242688"/>
            <a:ext cx="35939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baseline="-25000" dirty="0"/>
              <a:t>2</a:t>
            </a:r>
          </a:p>
        </p:txBody>
      </p:sp>
      <p:sp>
        <p:nvSpPr>
          <p:cNvPr id="36" name="TextBox 35"/>
          <p:cNvSpPr txBox="1"/>
          <p:nvPr>
            <p:custDataLst>
              <p:tags r:id="rId24"/>
            </p:custDataLst>
          </p:nvPr>
        </p:nvSpPr>
        <p:spPr>
          <a:xfrm>
            <a:off x="7173836" y="3300477"/>
            <a:ext cx="35939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baseline="-25000" dirty="0"/>
              <a:t>3</a:t>
            </a:r>
          </a:p>
        </p:txBody>
      </p:sp>
      <p:sp>
        <p:nvSpPr>
          <p:cNvPr id="37" name="TextBox 36"/>
          <p:cNvSpPr txBox="1"/>
          <p:nvPr>
            <p:custDataLst>
              <p:tags r:id="rId25"/>
            </p:custDataLst>
          </p:nvPr>
        </p:nvSpPr>
        <p:spPr>
          <a:xfrm>
            <a:off x="5895537" y="3006236"/>
            <a:ext cx="359394" cy="30777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400" dirty="0"/>
              <a:t>V</a:t>
            </a:r>
            <a:r>
              <a:rPr lang="en-US" sz="1400" baseline="-25000" dirty="0"/>
              <a:t>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1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Scan-Line Polygon-Fill Algorithm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2819400"/>
            <a:ext cx="505301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lang="en-US" sz="2800" dirty="0"/>
              <a:t>interior pixels along a scan line passing through a polygon area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9275" y="2100262"/>
            <a:ext cx="275272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25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Scan-Line Polygon-Fill Algorithm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417638"/>
            <a:ext cx="86868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/>
              <a:t>This algorithm works by intersecting scanline with polygon edges and fills the polygon </a:t>
            </a:r>
            <a:r>
              <a:rPr lang="en-US" sz="2400" dirty="0" smtClean="0"/>
              <a:t>between pairs </a:t>
            </a:r>
            <a:r>
              <a:rPr lang="en-US" sz="2400" dirty="0"/>
              <a:t>of intersections.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following steps depict how this algorithm works.</a:t>
            </a:r>
          </a:p>
          <a:p>
            <a:r>
              <a:rPr lang="en-US" sz="2400" b="1" dirty="0"/>
              <a:t>Step 1 </a:t>
            </a:r>
            <a:r>
              <a:rPr lang="en-US" sz="2400" dirty="0"/>
              <a:t>− Find out the </a:t>
            </a:r>
            <a:r>
              <a:rPr lang="en-US" sz="2400" dirty="0" err="1"/>
              <a:t>Ymin</a:t>
            </a:r>
            <a:r>
              <a:rPr lang="en-US" sz="2400" dirty="0"/>
              <a:t> and </a:t>
            </a:r>
            <a:r>
              <a:rPr lang="en-US" sz="2400" dirty="0" err="1"/>
              <a:t>Ymax</a:t>
            </a:r>
            <a:r>
              <a:rPr lang="en-US" sz="2400" dirty="0"/>
              <a:t> from the given polygon.</a:t>
            </a:r>
          </a:p>
          <a:p>
            <a:r>
              <a:rPr lang="en-US" sz="2400" b="1" dirty="0"/>
              <a:t>Step 2 </a:t>
            </a:r>
            <a:r>
              <a:rPr lang="en-US" sz="2400" dirty="0"/>
              <a:t>− </a:t>
            </a:r>
            <a:r>
              <a:rPr lang="en-US" sz="2400" dirty="0" err="1"/>
              <a:t>ScanLine</a:t>
            </a:r>
            <a:r>
              <a:rPr lang="en-US" sz="2400" dirty="0"/>
              <a:t> intersects with each edge of the polygon from </a:t>
            </a:r>
            <a:r>
              <a:rPr lang="en-US" sz="2400" dirty="0" err="1"/>
              <a:t>Ymin</a:t>
            </a:r>
            <a:r>
              <a:rPr lang="en-US" sz="2400" dirty="0"/>
              <a:t> to </a:t>
            </a:r>
            <a:r>
              <a:rPr lang="en-US" sz="2400" dirty="0" err="1"/>
              <a:t>Ymax</a:t>
            </a:r>
            <a:r>
              <a:rPr lang="en-US" sz="2400" dirty="0"/>
              <a:t>. Name </a:t>
            </a:r>
            <a:r>
              <a:rPr lang="en-US" sz="2400" dirty="0" smtClean="0"/>
              <a:t>each intersection </a:t>
            </a:r>
            <a:r>
              <a:rPr lang="en-US" sz="2400" dirty="0"/>
              <a:t>point of the polygon. As per the figure shown above, they are named as p0, p1, p2, p3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130622"/>
            <a:ext cx="5048250" cy="26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Scan-Line Polygon-Fill Algorithm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417638"/>
            <a:ext cx="86868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Step </a:t>
            </a:r>
            <a:r>
              <a:rPr lang="en-US" sz="2400" b="1" dirty="0"/>
              <a:t>3 </a:t>
            </a:r>
            <a:r>
              <a:rPr lang="en-US" sz="2400" dirty="0"/>
              <a:t>− Sort the intersection point in the increasing order of X coordinate i.e. </a:t>
            </a:r>
            <a:r>
              <a:rPr lang="en-US" sz="2400" i="1" dirty="0"/>
              <a:t>p</a:t>
            </a:r>
            <a:r>
              <a:rPr lang="en-US" sz="2400" dirty="0"/>
              <a:t>0, </a:t>
            </a:r>
            <a:r>
              <a:rPr lang="en-US" sz="2400" i="1" dirty="0"/>
              <a:t>p</a:t>
            </a:r>
            <a:r>
              <a:rPr lang="en-US" sz="2400" dirty="0"/>
              <a:t>1, </a:t>
            </a:r>
            <a:r>
              <a:rPr lang="en-US" sz="2400" i="1" dirty="0"/>
              <a:t>p</a:t>
            </a:r>
            <a:r>
              <a:rPr lang="en-US" sz="2400" dirty="0"/>
              <a:t>1, </a:t>
            </a:r>
            <a:r>
              <a:rPr lang="en-US" sz="2400" i="1" dirty="0"/>
              <a:t>p</a:t>
            </a:r>
            <a:r>
              <a:rPr lang="en-US" sz="2400" dirty="0"/>
              <a:t>2, and</a:t>
            </a:r>
          </a:p>
          <a:p>
            <a:r>
              <a:rPr lang="en-US" sz="2400" i="1" dirty="0"/>
              <a:t>p</a:t>
            </a:r>
            <a:r>
              <a:rPr lang="en-US" sz="2400" dirty="0"/>
              <a:t>2, </a:t>
            </a:r>
            <a:r>
              <a:rPr lang="en-US" sz="2400" i="1" dirty="0"/>
              <a:t>p</a:t>
            </a:r>
            <a:r>
              <a:rPr lang="en-US" sz="2400" dirty="0"/>
              <a:t>3.</a:t>
            </a:r>
          </a:p>
          <a:p>
            <a:r>
              <a:rPr lang="en-US" sz="2400" b="1" dirty="0"/>
              <a:t>Step 4 </a:t>
            </a:r>
            <a:r>
              <a:rPr lang="en-US" sz="2400" dirty="0"/>
              <a:t>− Fill all those pair of coordinates that are inside polygons and ignore the alternate pairs.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73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Scan-Line Polygon-Fill 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3200400" y="4267200"/>
            <a:ext cx="2209800" cy="1524000"/>
          </a:xfrm>
          <a:prstGeom prst="hexagon">
            <a:avLst>
              <a:gd name="adj" fmla="val 36250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286000" y="4648200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05188" y="3962400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692400" y="46482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440113" y="5715000"/>
            <a:ext cx="369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929187" y="57150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494338" y="46482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870450" y="3962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057400" y="4267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505200" y="4648200"/>
            <a:ext cx="1600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28596" y="2000240"/>
            <a:ext cx="8215370" cy="1748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l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/>
            </a:pPr>
            <a:r>
              <a:rPr lang="en-US" sz="2600" dirty="0" smtClean="0"/>
              <a:t>Scan-line polygon-fill algorithm</a:t>
            </a:r>
          </a:p>
          <a:p>
            <a:pPr marL="639763" lvl="1" indent="-246063" algn="l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en-US" sz="2400" dirty="0" smtClean="0"/>
              <a:t>For convex polygons.</a:t>
            </a:r>
          </a:p>
          <a:p>
            <a:pPr lvl="2" indent="-246063" algn="l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/>
            </a:pPr>
            <a:r>
              <a:rPr lang="en-US" sz="2400" dirty="0" smtClean="0"/>
              <a:t>Determine the intersection positions of the boundaries of the fill region with the screen scan lines.</a:t>
            </a:r>
          </a:p>
        </p:txBody>
      </p:sp>
    </p:spTree>
    <p:extLst>
      <p:ext uri="{BB962C8B-B14F-4D97-AF65-F5344CB8AC3E}">
        <p14:creationId xmlns:p14="http://schemas.microsoft.com/office/powerpoint/2010/main" val="28369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Scan-Line Polygon-Fill 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0" y="6237284"/>
            <a:ext cx="2133600" cy="365125"/>
          </a:xfrm>
        </p:spPr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85720" y="1571612"/>
            <a:ext cx="7772400" cy="4419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Scan-line polygon-fill algorithm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concave polygons.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Scan line may intersect more than once:</a:t>
            </a:r>
          </a:p>
          <a:p>
            <a:pPr marL="1187450" marR="0" lvl="3" indent="-2095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Intersects an even number of edges</a:t>
            </a:r>
          </a:p>
          <a:p>
            <a:pPr marL="1187450" marR="0" lvl="3" indent="-2095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 number of intersection vertices yields to pairs of intersections, which can be filled as previously</a:t>
            </a:r>
          </a:p>
          <a:p>
            <a:pPr marL="1187450" marR="0" lvl="3" indent="-2095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28600" y="5040868"/>
            <a:ext cx="411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89025" y="4167743"/>
            <a:ext cx="338554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443038" y="5955268"/>
            <a:ext cx="325730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814638" y="5879068"/>
            <a:ext cx="338554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05200" y="4583668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86038" y="4202668"/>
            <a:ext cx="351378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47838" y="4507468"/>
            <a:ext cx="338554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0" y="465986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V="1">
            <a:off x="990600" y="4507468"/>
            <a:ext cx="4572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1447800" y="4507468"/>
            <a:ext cx="3810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V="1">
            <a:off x="1828800" y="4583668"/>
            <a:ext cx="9906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990600" y="5345668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752600" y="6107668"/>
            <a:ext cx="99060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V="1">
            <a:off x="2743200" y="5117068"/>
            <a:ext cx="7620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 flipV="1">
            <a:off x="2819400" y="4583668"/>
            <a:ext cx="6858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2209800" y="5040868"/>
            <a:ext cx="1219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533400" y="5269468"/>
            <a:ext cx="364202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>
            <a:off x="1143000" y="5040868"/>
            <a:ext cx="5334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4800600" y="5029200"/>
            <a:ext cx="411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5665788" y="4156075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181600" y="5029200"/>
            <a:ext cx="3642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467600" y="5943600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8153400" y="457200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239000" y="4038600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400800" y="4343400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4572000" y="464820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V="1">
            <a:off x="5562600" y="4495800"/>
            <a:ext cx="4572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 2" pitchFamily="18" charset="2"/>
              <a:buChar char=""/>
            </a:pPr>
            <a:endParaRPr lang="en-US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6019800" y="4495800"/>
            <a:ext cx="533400" cy="533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buFont typeface="Wingdings 2" pitchFamily="18" charset="2"/>
              <a:buChar char=""/>
            </a:pPr>
            <a:endParaRPr lang="en-US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 flipV="1">
            <a:off x="6553200" y="4572000"/>
            <a:ext cx="838200" cy="4572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5562600" y="5334000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8"/>
          <p:cNvSpPr>
            <a:spLocks noChangeShapeType="1"/>
          </p:cNvSpPr>
          <p:nvPr/>
        </p:nvSpPr>
        <p:spPr bwMode="auto">
          <a:xfrm>
            <a:off x="6324600" y="6096000"/>
            <a:ext cx="99060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7315200" y="5105400"/>
            <a:ext cx="7620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 flipH="1" flipV="1">
            <a:off x="7391400" y="4572000"/>
            <a:ext cx="6858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>
            <a:off x="5715000" y="5029200"/>
            <a:ext cx="2286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5875338" y="5943600"/>
            <a:ext cx="3257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0090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Color and Grayscale: RGB </a:t>
            </a:r>
            <a:r>
              <a:rPr lang="de-DE" dirty="0">
                <a:solidFill>
                  <a:srgbClr val="C00000"/>
                </a:solidFill>
              </a:rPr>
              <a:t>color components</a:t>
            </a:r>
            <a:r>
              <a:rPr lang="de-DE" u="sng" dirty="0">
                <a:solidFill>
                  <a:srgbClr val="002060"/>
                </a:solidFill>
              </a:rPr>
              <a:t/>
            </a:r>
            <a:br>
              <a:rPr lang="de-DE" u="sng" dirty="0">
                <a:solidFill>
                  <a:srgbClr val="002060"/>
                </a:solidFill>
              </a:rPr>
            </a:b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/>
          </a:bodyPr>
          <a:lstStyle/>
          <a:p>
            <a:r>
              <a:rPr lang="de-DE" sz="2800" dirty="0" smtClean="0"/>
              <a:t>RGB color can be stored in two ways:</a:t>
            </a:r>
          </a:p>
          <a:p>
            <a:pPr>
              <a:buNone/>
            </a:pPr>
            <a:r>
              <a:rPr lang="de-DE" sz="2800" dirty="0"/>
              <a:t>	</a:t>
            </a:r>
            <a:r>
              <a:rPr lang="de-DE" sz="2800" dirty="0" smtClean="0"/>
              <a:t>- Direct storgse scheme (Frame Buffer)</a:t>
            </a:r>
          </a:p>
          <a:p>
            <a:pPr>
              <a:buNone/>
            </a:pPr>
            <a:r>
              <a:rPr lang="de-DE" sz="2800" dirty="0"/>
              <a:t>	</a:t>
            </a:r>
            <a:r>
              <a:rPr lang="de-DE" sz="2800" dirty="0" smtClean="0"/>
              <a:t>- indexed storage scheme (color tables)</a:t>
            </a:r>
            <a:endParaRPr lang="de-DE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Scan-Line Polygon-Fill 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43611"/>
            <a:ext cx="2133600" cy="365125"/>
          </a:xfrm>
        </p:spPr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46969" y="1558958"/>
            <a:ext cx="7772400" cy="3705220"/>
          </a:xfrm>
          <a:prstGeom prst="rect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Scan-line polygon-fill algorithm</a:t>
            </a:r>
          </a:p>
          <a:p>
            <a:pPr marL="639763" marR="0" lvl="1" indent="-246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concave polygons.</a:t>
            </a:r>
          </a:p>
          <a:p>
            <a:pPr marL="914400" marR="0" lvl="2" indent="-2460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Scan line may intersect more than once:</a:t>
            </a:r>
          </a:p>
          <a:p>
            <a:pPr marL="1187450" marR="0" lvl="3" indent="-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Intersects an odd number of edges</a:t>
            </a:r>
          </a:p>
          <a:p>
            <a:pPr marL="1187450" marR="0" lvl="3" indent="-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Not all pairs are interior: (3,4) is not interior.</a:t>
            </a:r>
          </a:p>
          <a:p>
            <a:pPr marL="1187450" marR="0" lvl="3" indent="-209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39763" marR="0" lvl="1" indent="-2460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639763" marR="0" lvl="1" indent="-2460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2452678" y="4911725"/>
            <a:ext cx="4114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Char char=""/>
            </a:pPr>
            <a:endParaRPr lang="en-US" sz="2600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317866" y="4038600"/>
            <a:ext cx="338554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727316" y="4987925"/>
            <a:ext cx="364202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522653" y="5902325"/>
            <a:ext cx="325730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876916" y="4987925"/>
            <a:ext cx="351378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4891078" y="4066129"/>
            <a:ext cx="351378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3976678" y="4073525"/>
            <a:ext cx="338554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2219316" y="4507468"/>
            <a:ext cx="30008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3214678" y="4378325"/>
            <a:ext cx="4572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Char char=""/>
            </a:pPr>
            <a:endParaRPr lang="en-US" sz="2600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3671878" y="4378325"/>
            <a:ext cx="304800" cy="5334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Char char=""/>
            </a:pPr>
            <a:endParaRPr lang="en-US" sz="2600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3976678" y="4454525"/>
            <a:ext cx="10668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Char char=""/>
            </a:pPr>
            <a:endParaRPr lang="en-US" sz="2600"/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3214678" y="5216525"/>
            <a:ext cx="762000" cy="762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Char char=""/>
            </a:pPr>
            <a:endParaRPr lang="en-US" sz="2600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3976678" y="5978525"/>
            <a:ext cx="990600" cy="76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Char char=""/>
            </a:pPr>
            <a:endParaRPr lang="en-US" sz="2600"/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 flipV="1">
            <a:off x="4967278" y="4987925"/>
            <a:ext cx="7620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Char char=""/>
            </a:pPr>
            <a:endParaRPr lang="en-US" sz="2600"/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H="1" flipV="1">
            <a:off x="5043478" y="4454525"/>
            <a:ext cx="6858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Char char=""/>
            </a:pPr>
            <a:endParaRPr lang="en-US" sz="2600"/>
          </a:p>
        </p:txBody>
      </p:sp>
      <p:sp>
        <p:nvSpPr>
          <p:cNvPr id="46" name="Line 21"/>
          <p:cNvSpPr>
            <a:spLocks noChangeShapeType="1"/>
          </p:cNvSpPr>
          <p:nvPr/>
        </p:nvSpPr>
        <p:spPr bwMode="auto">
          <a:xfrm>
            <a:off x="3976678" y="4911725"/>
            <a:ext cx="0" cy="3048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buFont typeface="Wingdings 2" pitchFamily="18" charset="2"/>
              <a:buChar char=""/>
            </a:pPr>
            <a:endParaRPr lang="en-US" sz="2600"/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3057516" y="453072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8" name="Text Box 23"/>
          <p:cNvSpPr txBox="1">
            <a:spLocks noChangeArrowheads="1"/>
          </p:cNvSpPr>
          <p:nvPr/>
        </p:nvSpPr>
        <p:spPr bwMode="auto">
          <a:xfrm>
            <a:off x="3590916" y="453072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Text Box 24"/>
          <p:cNvSpPr txBox="1">
            <a:spLocks noChangeArrowheads="1"/>
          </p:cNvSpPr>
          <p:nvPr/>
        </p:nvSpPr>
        <p:spPr bwMode="auto">
          <a:xfrm>
            <a:off x="3895716" y="453072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4276716" y="453072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1" name="Text Box 26"/>
          <p:cNvSpPr txBox="1">
            <a:spLocks noChangeArrowheads="1"/>
          </p:cNvSpPr>
          <p:nvPr/>
        </p:nvSpPr>
        <p:spPr bwMode="auto">
          <a:xfrm>
            <a:off x="5648316" y="4530725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52" name="Text Box 27"/>
          <p:cNvSpPr txBox="1">
            <a:spLocks noChangeArrowheads="1"/>
          </p:cNvSpPr>
          <p:nvPr/>
        </p:nvSpPr>
        <p:spPr bwMode="auto">
          <a:xfrm>
            <a:off x="5114916" y="5826125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8718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Scan-Line Polygon-Fill Algorithm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785786" y="2438400"/>
            <a:ext cx="3200400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85786" y="3124200"/>
            <a:ext cx="3200400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785786" y="3810000"/>
            <a:ext cx="3200400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42986" y="3124200"/>
            <a:ext cx="609600" cy="121920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766986" y="3810000"/>
            <a:ext cx="228600" cy="45720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1242986" y="1905000"/>
            <a:ext cx="990600" cy="1219200"/>
          </a:xfrm>
          <a:prstGeom prst="line">
            <a:avLst/>
          </a:prstGeom>
          <a:noFill/>
          <a:ln w="44450">
            <a:solidFill>
              <a:schemeClr val="hlink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2690786" y="1905000"/>
            <a:ext cx="990600" cy="1219200"/>
          </a:xfrm>
          <a:prstGeom prst="line">
            <a:avLst/>
          </a:prstGeom>
          <a:noFill/>
          <a:ln w="44450">
            <a:solidFill>
              <a:schemeClr val="hlink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80986" y="2209800"/>
            <a:ext cx="0" cy="12954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4152900" y="2055674"/>
            <a:ext cx="13335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scan line </a:t>
            </a:r>
            <a:br>
              <a:rPr lang="en-US" dirty="0"/>
            </a:br>
            <a:r>
              <a:rPr lang="en-US" dirty="0"/>
              <a:t>y+1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y-1</a:t>
            </a: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824386" y="2481266"/>
            <a:ext cx="3200400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824386" y="3167066"/>
            <a:ext cx="3200400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824386" y="3852866"/>
            <a:ext cx="3200400" cy="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 flipV="1">
            <a:off x="5281586" y="1871666"/>
            <a:ext cx="533400" cy="129540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6576986" y="3852866"/>
            <a:ext cx="228600" cy="609600"/>
          </a:xfrm>
          <a:prstGeom prst="line">
            <a:avLst/>
          </a:prstGeom>
          <a:noFill/>
          <a:ln w="44450" cap="rnd">
            <a:solidFill>
              <a:schemeClr val="hlink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5205386" y="3167066"/>
            <a:ext cx="609600" cy="1295400"/>
          </a:xfrm>
          <a:prstGeom prst="line">
            <a:avLst/>
          </a:prstGeom>
          <a:noFill/>
          <a:ln w="44450">
            <a:solidFill>
              <a:schemeClr val="hlink"/>
            </a:solidFill>
            <a:prstDash val="sysDot"/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 flipV="1">
            <a:off x="6195986" y="1795466"/>
            <a:ext cx="533400" cy="1371600"/>
          </a:xfrm>
          <a:prstGeom prst="line">
            <a:avLst/>
          </a:prstGeom>
          <a:noFill/>
          <a:ln w="44450">
            <a:solidFill>
              <a:schemeClr val="hlink"/>
            </a:solidFill>
            <a:round/>
            <a:headEnd type="oval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8393086" y="2176466"/>
            <a:ext cx="0" cy="12954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4595786" y="4995866"/>
            <a:ext cx="32752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The y-coordinate of the upper </a:t>
            </a:r>
            <a:br>
              <a:rPr lang="en-US" dirty="0"/>
            </a:br>
            <a:r>
              <a:rPr lang="en-US" dirty="0"/>
              <a:t>endpoint of the next edge </a:t>
            </a:r>
            <a:br>
              <a:rPr lang="en-US" dirty="0"/>
            </a:br>
            <a:r>
              <a:rPr lang="en-US" dirty="0"/>
              <a:t>is decreased by 1.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71472" y="4929198"/>
            <a:ext cx="32752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The y-coordinate of the upper </a:t>
            </a:r>
            <a:br>
              <a:rPr lang="en-US" dirty="0"/>
            </a:br>
            <a:r>
              <a:rPr lang="en-US" dirty="0"/>
              <a:t>endpoint of the current edge </a:t>
            </a:r>
            <a:br>
              <a:rPr lang="en-US" dirty="0"/>
            </a:br>
            <a:r>
              <a:rPr lang="en-US" dirty="0"/>
              <a:t>is decreased by 1.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0" y="4152524"/>
            <a:ext cx="16337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y increasing:</a:t>
            </a:r>
            <a:br>
              <a:rPr lang="en-US" dirty="0"/>
            </a:br>
            <a:r>
              <a:rPr lang="en-US" dirty="0"/>
              <a:t>decrease by 1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215206" y="4071942"/>
            <a:ext cx="1841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y decreasing:</a:t>
            </a:r>
            <a:br>
              <a:rPr lang="en-US" dirty="0"/>
            </a:br>
            <a:r>
              <a:rPr lang="en-US" dirty="0"/>
              <a:t>decrease by 1</a:t>
            </a:r>
          </a:p>
        </p:txBody>
      </p:sp>
    </p:spTree>
    <p:extLst>
      <p:ext uri="{BB962C8B-B14F-4D97-AF65-F5344CB8AC3E}">
        <p14:creationId xmlns:p14="http://schemas.microsoft.com/office/powerpoint/2010/main" val="5499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Scan-Line Polygon-Fill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Polygon fill-in algorithm</a:t>
            </a:r>
            <a:br>
              <a:rPr lang="en-US" sz="2800" dirty="0" smtClean="0"/>
            </a:br>
            <a:r>
              <a:rPr lang="en-US" sz="2800" dirty="0" smtClean="0"/>
              <a:t>store the edges in a sorted edge table </a:t>
            </a:r>
            <a:br>
              <a:rPr lang="en-US" sz="2800" dirty="0" smtClean="0"/>
            </a:br>
            <a:r>
              <a:rPr lang="en-US" sz="2800" dirty="0" smtClean="0"/>
              <a:t>     where each entry corresponds to a scan line  </a:t>
            </a:r>
            <a:br>
              <a:rPr lang="en-US" sz="2800" dirty="0" smtClean="0"/>
            </a:br>
            <a:r>
              <a:rPr lang="en-US" sz="2800" dirty="0" smtClean="0"/>
              <a:t>     (sorted on the smallest y value on each edge)</a:t>
            </a:r>
            <a:br>
              <a:rPr lang="en-US" sz="2800" dirty="0" smtClean="0"/>
            </a:br>
            <a:r>
              <a:rPr lang="en-US" sz="2800" dirty="0" smtClean="0"/>
              <a:t>shorten the edges that have vertex-intersection </a:t>
            </a:r>
            <a:br>
              <a:rPr lang="en-US" sz="2800" dirty="0" smtClean="0"/>
            </a:br>
            <a:r>
              <a:rPr lang="en-US" sz="2800" dirty="0" smtClean="0"/>
              <a:t>     issues</a:t>
            </a:r>
            <a:br>
              <a:rPr lang="en-US" sz="2800" dirty="0" smtClean="0"/>
            </a:br>
            <a:r>
              <a:rPr lang="en-US" sz="2800" dirty="0" smtClean="0"/>
              <a:t>process scan lines from bottom of polygon to top</a:t>
            </a:r>
            <a:br>
              <a:rPr lang="en-US" sz="2800" dirty="0" smtClean="0"/>
            </a:br>
            <a:r>
              <a:rPr lang="en-US" sz="2800" dirty="0" smtClean="0"/>
              <a:t>     (active edge list)</a:t>
            </a:r>
            <a:br>
              <a:rPr lang="en-US" sz="2800" dirty="0" smtClean="0"/>
            </a:br>
            <a:r>
              <a:rPr lang="en-US" sz="2800" dirty="0" smtClean="0"/>
              <a:t>     for each scan line, fill-in the pixel spans for each </a:t>
            </a:r>
            <a:br>
              <a:rPr lang="en-US" sz="2800" dirty="0" smtClean="0"/>
            </a:br>
            <a:r>
              <a:rPr lang="en-US" sz="2800" dirty="0" smtClean="0"/>
              <a:t>     pair of x intercepts.</a:t>
            </a:r>
            <a:br>
              <a:rPr lang="en-US" sz="2800" dirty="0" smtClean="0"/>
            </a:br>
            <a:r>
              <a:rPr lang="en-US" sz="2800" dirty="0" smtClean="0"/>
              <a:t>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6852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Flood Fill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Sometimes we come across an object where we want to fill the area and its boundary </a:t>
            </a:r>
            <a:r>
              <a:rPr lang="en-US" dirty="0" smtClean="0"/>
              <a:t>with different colors.</a:t>
            </a:r>
          </a:p>
          <a:p>
            <a:r>
              <a:rPr lang="en-US" dirty="0" smtClean="0"/>
              <a:t>We </a:t>
            </a:r>
            <a:r>
              <a:rPr lang="en-US" dirty="0"/>
              <a:t>can paint such objects with a specified interior color instead of searching </a:t>
            </a:r>
            <a:r>
              <a:rPr lang="en-US" dirty="0" smtClean="0"/>
              <a:t>for particular </a:t>
            </a:r>
            <a:r>
              <a:rPr lang="en-US" dirty="0"/>
              <a:t>boundary color as in boundary filling algorithm.</a:t>
            </a:r>
          </a:p>
          <a:p>
            <a:r>
              <a:rPr lang="en-US" dirty="0"/>
              <a:t>Instead of relying on the boundary of the object, it relies on the fill color.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other words, it </a:t>
            </a:r>
            <a:r>
              <a:rPr lang="en-US" dirty="0" smtClean="0"/>
              <a:t>replaces the </a:t>
            </a:r>
            <a:r>
              <a:rPr lang="en-US" dirty="0"/>
              <a:t>interior color of the object with the fill color.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no more pixels of the original interior </a:t>
            </a:r>
            <a:r>
              <a:rPr lang="en-US" dirty="0" smtClean="0"/>
              <a:t>color exist</a:t>
            </a:r>
            <a:r>
              <a:rPr lang="en-US" dirty="0"/>
              <a:t>, the algorithm is completed.</a:t>
            </a:r>
            <a:r>
              <a:rPr lang="en-US" sz="2800" dirty="0" smtClean="0"/>
              <a:t>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829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Boundary Fill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boundary fill algorithm works as its name. </a:t>
            </a:r>
            <a:endParaRPr lang="en-US" sz="2800" dirty="0" smtClean="0"/>
          </a:p>
          <a:p>
            <a:r>
              <a:rPr lang="en-US" sz="2800" dirty="0" smtClean="0"/>
              <a:t>This </a:t>
            </a:r>
            <a:r>
              <a:rPr lang="en-US" sz="2800" dirty="0"/>
              <a:t>algorithm picks a point inside an object </a:t>
            </a:r>
            <a:r>
              <a:rPr lang="en-US" sz="2800" dirty="0" smtClean="0"/>
              <a:t>and starts </a:t>
            </a:r>
            <a:r>
              <a:rPr lang="en-US" sz="2800" dirty="0"/>
              <a:t>to fill until it hits the boundary of the object.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color of the boundary and the color that </a:t>
            </a:r>
            <a:r>
              <a:rPr lang="en-US" sz="2800" dirty="0" smtClean="0"/>
              <a:t>we fill </a:t>
            </a:r>
            <a:r>
              <a:rPr lang="en-US" sz="2800" dirty="0"/>
              <a:t>should be different for this algorithm to work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845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Fill-Area Attributes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OpenGL fill-area routines for convex polygons only.</a:t>
            </a:r>
          </a:p>
          <a:p>
            <a:r>
              <a:rPr lang="en-US" dirty="0" smtClean="0"/>
              <a:t>Four steps:</a:t>
            </a:r>
          </a:p>
          <a:p>
            <a:pPr lvl="1"/>
            <a:r>
              <a:rPr lang="en-US" dirty="0" smtClean="0"/>
              <a:t>Define a fill pattern</a:t>
            </a:r>
          </a:p>
          <a:p>
            <a:pPr lvl="1"/>
            <a:r>
              <a:rPr lang="en-US" dirty="0" smtClean="0"/>
              <a:t>Invoke the polygon-fill routine</a:t>
            </a:r>
          </a:p>
          <a:p>
            <a:pPr lvl="1"/>
            <a:r>
              <a:rPr lang="en-US" dirty="0" smtClean="0"/>
              <a:t>Activate the polygon-fill feature </a:t>
            </a:r>
          </a:p>
          <a:p>
            <a:pPr lvl="1"/>
            <a:r>
              <a:rPr lang="en-US" dirty="0" smtClean="0"/>
              <a:t>Describe the polygons to be filled.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11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Fill-Area Attributes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Define a fill pattern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Store pattern in a 32 x 32 byte array (</a:t>
            </a:r>
            <a:r>
              <a:rPr lang="en-US" dirty="0" err="1" smtClean="0"/>
              <a:t>fillPattern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Bytes are numbered from right to left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 Invoke the polygon-fill routine</a:t>
            </a:r>
            <a:br>
              <a:rPr lang="en-US" sz="2800" dirty="0" smtClean="0"/>
            </a:br>
            <a:r>
              <a:rPr lang="en-US" sz="2000" dirty="0" err="1" smtClean="0">
                <a:solidFill>
                  <a:srgbClr val="0070C0"/>
                </a:solidFill>
                <a:latin typeface="Courier New" pitchFamily="49" charset="0"/>
              </a:rPr>
              <a:t>glPolygonStipple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</a:rPr>
              <a:t> ( </a:t>
            </a:r>
            <a:r>
              <a:rPr lang="en-US" sz="2000" dirty="0" err="1" smtClean="0">
                <a:solidFill>
                  <a:srgbClr val="0070C0"/>
                </a:solidFill>
                <a:latin typeface="Courier New" pitchFamily="49" charset="0"/>
              </a:rPr>
              <a:t>fillPattern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Activate the polygon-fill feature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urier New" pitchFamily="49" charset="0"/>
              </a:rPr>
              <a:t>glEnable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</a:rPr>
              <a:t> ( GL_POLYGON_STIPPLE )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/>
              <a:t>Describe the polygons to be filled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urier New" pitchFamily="49" charset="0"/>
              </a:rPr>
              <a:t>glBegin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</a:rPr>
              <a:t> ( GL_POLYGON 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At the end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Courier New" pitchFamily="49" charset="0"/>
              </a:rPr>
              <a:t>glDisable</a:t>
            </a:r>
            <a:r>
              <a:rPr lang="en-US" sz="2000" dirty="0" smtClean="0">
                <a:solidFill>
                  <a:srgbClr val="0070C0"/>
                </a:solidFill>
                <a:latin typeface="Courier New" pitchFamily="49" charset="0"/>
              </a:rPr>
              <a:t> ( GL_POLYGON_STIPPLE )</a:t>
            </a:r>
            <a:endParaRPr lang="en-US" sz="2800" dirty="0" smtClean="0">
              <a:solidFill>
                <a:srgbClr val="0070C0"/>
              </a:solidFill>
            </a:endParaRPr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pPr lvl="1">
              <a:lnSpc>
                <a:spcPct val="8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5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Fill-Area Attributes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006699"/>
          </a:solidFill>
          <a:ln/>
        </p:spPr>
        <p:txBody>
          <a:bodyPr>
            <a:normAutofit/>
          </a:bodyPr>
          <a:lstStyle/>
          <a:p>
            <a:pPr marL="457200" lvl="1" indent="0">
              <a:lnSpc>
                <a:spcPct val="80000"/>
              </a:lnSpc>
              <a:buNone/>
            </a:pPr>
            <a:r>
              <a:rPr lang="en-US" sz="600" b="1" dirty="0"/>
              <a:t> </a:t>
            </a:r>
            <a:r>
              <a:rPr lang="en-US" sz="600" b="1" dirty="0" smtClean="0"/>
              <a:t>                  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sz="600" b="1" dirty="0" smtClean="0"/>
              <a:t>                    </a:t>
            </a:r>
            <a:r>
              <a:rPr lang="en-US" sz="2000" b="1" dirty="0" err="1" smtClean="0">
                <a:solidFill>
                  <a:srgbClr val="FFFFFF"/>
                </a:solidFill>
              </a:rPr>
              <a:t>glPolygonStipple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>
                <a:solidFill>
                  <a:srgbClr val="FFFFFF"/>
                </a:solidFill>
              </a:rPr>
              <a:t>(fly);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	 </a:t>
            </a:r>
            <a:r>
              <a:rPr lang="en-US" sz="2000" b="1" dirty="0" err="1">
                <a:solidFill>
                  <a:srgbClr val="FFFFFF"/>
                </a:solidFill>
              </a:rPr>
              <a:t>glEnable</a:t>
            </a:r>
            <a:r>
              <a:rPr lang="en-US" sz="2000" b="1" dirty="0">
                <a:solidFill>
                  <a:srgbClr val="FFFFFF"/>
                </a:solidFill>
              </a:rPr>
              <a:t> (GL_POLYGON_STIPPLE);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        </a:t>
            </a:r>
            <a:r>
              <a:rPr lang="en-US" sz="2000" b="1" dirty="0" err="1">
                <a:solidFill>
                  <a:srgbClr val="FFFFFF"/>
                </a:solidFill>
              </a:rPr>
              <a:t>glBegin</a:t>
            </a:r>
            <a:r>
              <a:rPr lang="en-US" sz="2000" b="1" dirty="0">
                <a:solidFill>
                  <a:srgbClr val="FFFFFF"/>
                </a:solidFill>
              </a:rPr>
              <a:t> (GL_POLYGON);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	  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	       glColor3f  (1.0f, 0.0f, 0.0f);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            glVertex2i (50,50);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		 </a:t>
            </a:r>
            <a:r>
              <a:rPr lang="en-US" sz="2000" b="1" dirty="0" smtClean="0">
                <a:solidFill>
                  <a:srgbClr val="FFFFFF"/>
                </a:solidFill>
              </a:rPr>
              <a:t>   glColor3f  </a:t>
            </a:r>
            <a:r>
              <a:rPr lang="en-US" sz="2000" b="1" dirty="0">
                <a:solidFill>
                  <a:srgbClr val="FFFFFF"/>
                </a:solidFill>
              </a:rPr>
              <a:t>(1.0f, 0.0f, 1.0f</a:t>
            </a:r>
            <a:r>
              <a:rPr lang="en-US" sz="2000" b="1" dirty="0" smtClean="0">
                <a:solidFill>
                  <a:srgbClr val="FFFFFF"/>
                </a:solidFill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	</a:t>
            </a:r>
            <a:r>
              <a:rPr lang="en-US" sz="2000" b="1" dirty="0" smtClean="0">
                <a:solidFill>
                  <a:srgbClr val="FFFFFF"/>
                </a:solidFill>
              </a:rPr>
              <a:t>	    glVertex2i </a:t>
            </a:r>
            <a:r>
              <a:rPr lang="en-US" sz="2000" b="1" dirty="0">
                <a:solidFill>
                  <a:srgbClr val="FFFFFF"/>
                </a:solidFill>
              </a:rPr>
              <a:t>(150,50);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	</a:t>
            </a:r>
            <a:r>
              <a:rPr lang="en-US" sz="2000" b="1" dirty="0" smtClean="0">
                <a:solidFill>
                  <a:srgbClr val="FFFFFF"/>
                </a:solidFill>
              </a:rPr>
              <a:t>	    glColor3f  </a:t>
            </a:r>
            <a:r>
              <a:rPr lang="en-US" sz="2000" b="1" dirty="0">
                <a:solidFill>
                  <a:srgbClr val="FFFFFF"/>
                </a:solidFill>
              </a:rPr>
              <a:t>(0.0f, 1.0f, 0.0f);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		</a:t>
            </a:r>
            <a:r>
              <a:rPr lang="en-US" sz="2000" b="1" dirty="0" smtClean="0">
                <a:solidFill>
                  <a:srgbClr val="FFFFFF"/>
                </a:solidFill>
              </a:rPr>
              <a:t>    glVertex2i </a:t>
            </a:r>
            <a:r>
              <a:rPr lang="en-US" sz="2000" b="1" dirty="0">
                <a:solidFill>
                  <a:srgbClr val="FFFFFF"/>
                </a:solidFill>
              </a:rPr>
              <a:t>(75,150);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      </a:t>
            </a:r>
            <a:r>
              <a:rPr lang="en-US" sz="2000" b="1" dirty="0" err="1">
                <a:solidFill>
                  <a:srgbClr val="FFFFFF"/>
                </a:solidFill>
              </a:rPr>
              <a:t>glEnd</a:t>
            </a:r>
            <a:r>
              <a:rPr lang="en-US" sz="2000" b="1" dirty="0">
                <a:solidFill>
                  <a:srgbClr val="FFFFFF"/>
                </a:solidFill>
              </a:rPr>
              <a:t> ( );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glDisable</a:t>
            </a:r>
            <a:r>
              <a:rPr lang="en-US" sz="2000" b="1" dirty="0">
                <a:solidFill>
                  <a:srgbClr val="FFFFFF"/>
                </a:solidFill>
              </a:rPr>
              <a:t> (GL_POLYGON_STIPPLE);</a:t>
            </a:r>
          </a:p>
        </p:txBody>
      </p:sp>
    </p:spTree>
    <p:extLst>
      <p:ext uri="{BB962C8B-B14F-4D97-AF65-F5344CB8AC3E}">
        <p14:creationId xmlns:p14="http://schemas.microsoft.com/office/powerpoint/2010/main" val="32933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Fly pattern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err="1"/>
              <a:t>GLubyte</a:t>
            </a:r>
            <a:r>
              <a:rPr lang="en-US" sz="2000" dirty="0"/>
              <a:t> fly[] = { 0x00, 0x00, 0x00, 0x00, 0x00, 0x00, 0x00, 0x00, 0x03, 0x80, 0x01, 0xC0, 0x06, 0xC0, 0x03, 0x60, 0x04, 0x60, 0x06, 0x20, 0x04, 0x30, 0x0C, 0x20, 0x04, 0x18, 0x18, 0x20, 0x04, 0x0C, 0x30, 0x20, 0x04, 0x06, 0x60, 0x20, 0x44, 0x03, 0xC0, 0x22, 0x44, 0x01, 0x80, 0x22, 0x44, 0x01, 0x80, 0x22, 0x44, 0x01, 0x80, 0x22, 0x44, 0x01, 0x80, 0x22, 0x44, 0x01, 0x80, 0x22, 0x44, 0x01, 0x80, 0x22, 0x66, 0x01, 0x80, 0x66, 0x33, 0x01, 0x80, 0xCC, 0x19, 0x81, 0x81, 0x98, 0x0C, 0xC1, 0x83, 0x30, 0x07, 0xe1, 0x87, 0xe0, 0x03, 0x3f, 0xfc, 0xc0, 0x03, 0x31, 0x8c, 0xc0, 0x03, 0x33, 0xcc, 0xc0, 0x06, 0x64, 0x26, 0x60, 0x0c, 0xcc, 0x33, 0x30, 0x18, 0xcc, 0x33, 0x18, 0x10, 0xc4, 0x23, 0x08, 0x10, 0x63, 0xC6, 0x08, 0x10, 0x30, 0x0c, 0x08, 0x10, 0x18, 0x18, 0x08, 0x10, 0x00, 0x00, 0x08}; </a:t>
            </a:r>
          </a:p>
        </p:txBody>
      </p:sp>
    </p:spTree>
    <p:extLst>
      <p:ext uri="{BB962C8B-B14F-4D97-AF65-F5344CB8AC3E}">
        <p14:creationId xmlns:p14="http://schemas.microsoft.com/office/powerpoint/2010/main" val="312264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Fly pattern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137" y="2171700"/>
            <a:ext cx="38957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Color and </a:t>
            </a:r>
            <a:r>
              <a:rPr lang="de-DE" dirty="0" smtClean="0">
                <a:solidFill>
                  <a:srgbClr val="C00000"/>
                </a:solidFill>
              </a:rPr>
              <a:t>Grayscale: </a:t>
            </a:r>
            <a:r>
              <a:rPr lang="de-DE" dirty="0">
                <a:solidFill>
                  <a:srgbClr val="C00000"/>
                </a:solidFill>
              </a:rPr>
              <a:t>Direct storgse scheme </a:t>
            </a:r>
            <a:r>
              <a:rPr lang="en-US" altLang="ar-EG" dirty="0"/>
              <a:t/>
            </a:r>
            <a:br>
              <a:rPr lang="en-US" altLang="ar-EG" dirty="0"/>
            </a:b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ar-EG" dirty="0" smtClean="0"/>
              <a:t>Color </a:t>
            </a:r>
            <a:r>
              <a:rPr lang="en-US" altLang="ar-EG" dirty="0"/>
              <a:t>code placed at pixel location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ar-EG" dirty="0"/>
              <a:t>Minimum number of colors for 3-bits </a:t>
            </a:r>
            <a:br>
              <a:rPr lang="en-US" altLang="ar-EG" dirty="0"/>
            </a:br>
            <a:r>
              <a:rPr lang="en-US" altLang="ar-EG" dirty="0"/>
              <a:t>Left bit </a:t>
            </a:r>
            <a:r>
              <a:rPr lang="en-US" altLang="ar-EG" dirty="0">
                <a:sym typeface="Wingdings" panose="05000000000000000000" pitchFamily="2" charset="2"/>
              </a:rPr>
              <a:t> Red, Middle bit  Green, Right bit  Blue</a:t>
            </a:r>
            <a:r>
              <a:rPr lang="en-US" altLang="ar-EG" dirty="0"/>
              <a:t/>
            </a:r>
            <a:br>
              <a:rPr lang="en-US" altLang="ar-EG" dirty="0"/>
            </a:br>
            <a:r>
              <a:rPr lang="en-US" altLang="ar-EG" dirty="0"/>
              <a:t>0 </a:t>
            </a:r>
            <a:r>
              <a:rPr lang="en-US" altLang="ar-EG" dirty="0">
                <a:sym typeface="Wingdings" panose="05000000000000000000" pitchFamily="2" charset="2"/>
              </a:rPr>
              <a:t> black, 1  blue,  …, 7  white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ar-EG" dirty="0">
                <a:sym typeface="Wingdings" panose="05000000000000000000" pitchFamily="2" charset="2"/>
              </a:rPr>
              <a:t>More color bits increase the size of the frame buffer: 24-bits * 1024 * 1024 = 3MB</a:t>
            </a:r>
          </a:p>
          <a:p>
            <a:endParaRPr lang="en-US" altLang="ar-EG" dirty="0"/>
          </a:p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Halftone pattern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2071678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GLubyte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halftone[] = { 0xAA, 0xAA, 0xAA, 0xAA, 0x55, 0x55, 0x55, 0x55, 0xAA, 0xAA, 0xAA, 0xAA, 0x55, 0x55, 0x55, 0x55, 0xAA, 0xAA, 0xAA, 0xAA, 0x55, 0x55, 0x55, 0x55, 0xAA, 0xAA, 0xAA, 0xAA, 0x55, 0x55, 0x55, 0x55, 0xAA, 0xAA, 0xAA, 0xAA, 0x55, 0x55, 0x55, 0x55, 0xAA, 0xAA, 0xAA, 0xAA, 0x55, 0x55, 0x55, 0x55, 0xAA, 0xAA, 0xAA, 0xAA, 0x55, 0x55, 0x55, 0x55, 0xAA, 0xAA, 0xAA, 0xAA, 0x55, 0x55, 0x55, 0x55, 0xAA, 0xAA, 0xAA, 0xAA, 0x55, 0x55, 0x55, 0x55, 0xAA, 0xAA, 0xAA, 0xAA, 0x55, 0x55, 0x55, 0x55, 0xAA, 0xAA, 0xAA, 0xAA, 0x55, 0x55, 0x55, 0x55, 0xAA, 0xAA, 0xAA, 0xAA, 0x55, 0x55, 0x55, 0x55, 0xAA, 0xAA, 0xAA, 0xAA, 0x55, 0x55, 0x55, 0x55, 0xAA, 0xAA, 0xAA, 0xAA, 0x55, 0x55, 0x55, 0x55, 0xAA, 0xAA, 0xAA, 0xAA, 0x55, 0x55, 0x55, 0x55, 0xAA, 0xAA, 0xAA, 0xAA, 0x55, 0x55, 0x55, 0x55};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Halftone pattern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697EA-C065-40C6-9CF1-5EF2197C072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2444" y="2209800"/>
            <a:ext cx="3839111" cy="31428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13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Color and Grayscale: </a:t>
            </a:r>
            <a:r>
              <a:rPr lang="de-DE" dirty="0">
                <a:solidFill>
                  <a:srgbClr val="C00000"/>
                </a:solidFill>
              </a:rPr>
              <a:t>Direct storgse scheme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de-DE" sz="2800" dirty="0" smtClean="0"/>
              <a:t>Minimum of 3 bits of storage per pixel, one bit for each color componenet</a:t>
            </a:r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smtClean="0"/>
              <a:t>Requires large storage amount for frame buffer.</a:t>
            </a:r>
            <a:endParaRPr lang="de-DE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327" y="2439128"/>
            <a:ext cx="7357081" cy="372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Color and Grayscale: </a:t>
            </a:r>
            <a:r>
              <a:rPr lang="de-DE" dirty="0">
                <a:solidFill>
                  <a:srgbClr val="C00000"/>
                </a:solidFill>
              </a:rPr>
              <a:t>Indexed storage scheme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82762"/>
            <a:ext cx="8507288" cy="4525963"/>
          </a:xfrm>
        </p:spPr>
        <p:txBody>
          <a:bodyPr/>
          <a:lstStyle/>
          <a:p>
            <a:r>
              <a:rPr lang="de-DE" sz="2800" dirty="0" smtClean="0"/>
              <a:t>color lookup tables- colormap</a:t>
            </a:r>
            <a:r>
              <a:rPr lang="de-DE" sz="2800" dirty="0"/>
              <a:t>: Reduces frame </a:t>
            </a:r>
            <a:r>
              <a:rPr lang="de-DE" sz="2800" dirty="0" smtClean="0"/>
              <a:t>buffer storage</a:t>
            </a:r>
            <a:endParaRPr lang="de-DE" sz="2800" dirty="0"/>
          </a:p>
          <a:p>
            <a:pPr>
              <a:buNone/>
            </a:pPr>
            <a:endParaRPr lang="de-DE" sz="2800" dirty="0" smtClean="0"/>
          </a:p>
          <a:p>
            <a:endParaRPr lang="de-DE" u="sng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981325"/>
            <a:ext cx="8572500" cy="38004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Color and Grayscale: </a:t>
            </a:r>
            <a:r>
              <a:rPr lang="de-DE" dirty="0">
                <a:solidFill>
                  <a:srgbClr val="C00000"/>
                </a:solidFill>
              </a:rPr>
              <a:t>Gray scale</a:t>
            </a:r>
            <a:r>
              <a:rPr lang="de-DE" u="sng" dirty="0">
                <a:solidFill>
                  <a:srgbClr val="002060"/>
                </a:solidFill>
              </a:rPr>
              <a:t/>
            </a:r>
            <a:br>
              <a:rPr lang="de-DE" u="sng" dirty="0">
                <a:solidFill>
                  <a:srgbClr val="002060"/>
                </a:solidFill>
              </a:rPr>
            </a:b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RGB color functions are used to set shades of gray, or </a:t>
            </a:r>
            <a:r>
              <a:rPr lang="en-US" sz="2800" b="1" dirty="0" smtClean="0"/>
              <a:t>gray scale.</a:t>
            </a:r>
          </a:p>
          <a:p>
            <a:pPr algn="just"/>
            <a:r>
              <a:rPr lang="en-US" sz="2800" dirty="0" smtClean="0"/>
              <a:t>When an RGB color setting specifies an equal amount of red, green, and blue, the result is some shade of gray</a:t>
            </a:r>
          </a:p>
          <a:p>
            <a:pPr algn="just"/>
            <a:r>
              <a:rPr lang="en-US" sz="2800" dirty="0" smtClean="0"/>
              <a:t>Values close to 0 for the color components produce dark gray, and higher values near 1.0 produce light gray</a:t>
            </a:r>
          </a:p>
          <a:p>
            <a:pPr algn="just"/>
            <a:endParaRPr lang="en-US" dirty="0" smtClean="0"/>
          </a:p>
          <a:p>
            <a:pPr algn="just"/>
            <a:endParaRPr lang="en-US" b="1" dirty="0" smtClean="0"/>
          </a:p>
          <a:p>
            <a:pPr algn="just"/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e-DE" dirty="0">
                <a:solidFill>
                  <a:srgbClr val="C00000"/>
                </a:solidFill>
              </a:rPr>
              <a:t>Color and Grayscale: Other Color Parameters</a:t>
            </a:r>
            <a:br>
              <a:rPr lang="de-DE" dirty="0">
                <a:solidFill>
                  <a:srgbClr val="C00000"/>
                </a:solidFill>
              </a:rPr>
            </a:b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de-DE" sz="2800" dirty="0" smtClean="0"/>
              <a:t>Other three-component color representations </a:t>
            </a:r>
            <a:r>
              <a:rPr lang="en-US" sz="2800" dirty="0" smtClean="0"/>
              <a:t>are useful in computer-graphics applications</a:t>
            </a:r>
          </a:p>
          <a:p>
            <a:pPr algn="just"/>
            <a:r>
              <a:rPr lang="en-US" sz="2800" dirty="0" smtClean="0"/>
              <a:t>For example, color output on printers is described with cyan, magenta, and yellow color components (CMY color model)</a:t>
            </a:r>
          </a:p>
          <a:p>
            <a:pPr algn="just"/>
            <a:r>
              <a:rPr lang="en-US" sz="2800" dirty="0" smtClean="0"/>
              <a:t>Color interfaces sometimes use parameters such as lightness and darkness to choose a </a:t>
            </a:r>
            <a:r>
              <a:rPr lang="de-DE" sz="2800" dirty="0" smtClean="0"/>
              <a:t>color</a:t>
            </a:r>
          </a:p>
          <a:p>
            <a:pPr algn="just"/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endParaRPr lang="de-DE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A7B76-5117-431E-9DA8-5F8C8E850A9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so3UZTFAMXGJyrPS2UBK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W5fDExjDTxQDUfQidsXtv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2HPgzUEQFijncIt1x9AE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LIh1qYrlTmI2yOnXoZ3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jx27ObUNTRaws4xiTeRd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1tGVdabbFZDGrbeTCNxxZ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yw5KPFuKcFBUvzrTXJBIb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SMCm30B3FppwVaPtlwGU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4xGFsJQOVhjoDj7tBu98Z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uYDg3uo51gnUH5FoySdQ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dxxvlRUbLEYS3H1bFmqQ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sUXtfM3JwwrfEEgl0ijiy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1IC1NdVgV8ImL6Jx8waPu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VO2XmncRqDRavOTk3HgvJ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aGWUr7dTFqyiMNZQQy33H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uBBUENstzZZ5El1sW5DxX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d15ldQHrF85ckjwtpqb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iH9DOoCYqa62ZnTysfDR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eT67SGs2ND0IQjEAtEA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Mrt5h31ptVqxpVzawtXX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btkLiGp92e0I7EEMop0n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hjUJ1i767ypWgZLwLl0k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bwGOUwK4yXJG7b1QzE61V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ianE1SEEnOb6MdU6Mn2z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f8OJFcHTiX35oDwRIbTi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901</TotalTime>
  <Words>2173</Words>
  <Application>Microsoft Office PowerPoint</Application>
  <PresentationFormat>On-screen Show (4:3)</PresentationFormat>
  <Paragraphs>422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Calibri</vt:lpstr>
      <vt:lpstr>Constantia</vt:lpstr>
      <vt:lpstr>Courier New</vt:lpstr>
      <vt:lpstr>Majalla UI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Color and Grayscale: RGB color components </vt:lpstr>
      <vt:lpstr>Color and Grayscale: Direct storgse scheme  </vt:lpstr>
      <vt:lpstr>Color and Grayscale: Direct storgse scheme </vt:lpstr>
      <vt:lpstr>Color and Grayscale: Indexed storage scheme </vt:lpstr>
      <vt:lpstr>Color and Grayscale: Gray scale </vt:lpstr>
      <vt:lpstr>Color and Grayscale: Other Color Parameters </vt:lpstr>
      <vt:lpstr>Color and Grayscale: Color Blending </vt:lpstr>
      <vt:lpstr>Color and Grayscale: Color Blending </vt:lpstr>
      <vt:lpstr>Color and Grayscale: Color Blending</vt:lpstr>
      <vt:lpstr>Color and Grayscale: Color Blending</vt:lpstr>
      <vt:lpstr>Color and Grayscale: Color Blending</vt:lpstr>
      <vt:lpstr>PowerPoint Presentation</vt:lpstr>
      <vt:lpstr>Line Attributes and Functions</vt:lpstr>
      <vt:lpstr>Line Attributes and Functions</vt:lpstr>
      <vt:lpstr>Line Attributes and Functions</vt:lpstr>
      <vt:lpstr>Line Attributes and Functions</vt:lpstr>
      <vt:lpstr>Line Attributes and Functions</vt:lpstr>
      <vt:lpstr>Line Attributes and Functions</vt:lpstr>
      <vt:lpstr>Curve Attributes</vt:lpstr>
      <vt:lpstr>Character Attributes</vt:lpstr>
      <vt:lpstr>Character Attributes</vt:lpstr>
      <vt:lpstr>Character Attributes</vt:lpstr>
      <vt:lpstr>Character Attributes</vt:lpstr>
      <vt:lpstr>Character Attributes</vt:lpstr>
      <vt:lpstr>Character Attributes</vt:lpstr>
      <vt:lpstr>Character Attributes</vt:lpstr>
      <vt:lpstr>PowerPoint Presentation</vt:lpstr>
      <vt:lpstr>File Area Primitives</vt:lpstr>
      <vt:lpstr>Polygon Fill Area</vt:lpstr>
      <vt:lpstr>Polygon Fill Area</vt:lpstr>
      <vt:lpstr>Representing Polygons</vt:lpstr>
      <vt:lpstr>Scan-Line Polygon-Fill Algorithm</vt:lpstr>
      <vt:lpstr>Scan-Line Polygon-Fill Algorithm</vt:lpstr>
      <vt:lpstr>Scan-Line Polygon-Fill Algorithm</vt:lpstr>
      <vt:lpstr>Scan-Line Polygon-Fill Algorithm</vt:lpstr>
      <vt:lpstr>Scan-Line Polygon-Fill Algorithm</vt:lpstr>
      <vt:lpstr>Scan-Line Polygon-Fill Algorithm</vt:lpstr>
      <vt:lpstr>Scan-Line Polygon-Fill Algorithm</vt:lpstr>
      <vt:lpstr>Scan-Line Polygon-Fill Algorithm</vt:lpstr>
      <vt:lpstr>Flood Fill Algorithm</vt:lpstr>
      <vt:lpstr>Boundary Fill Algorithm</vt:lpstr>
      <vt:lpstr>Fill-Area Attributes</vt:lpstr>
      <vt:lpstr>Fill-Area Attributes</vt:lpstr>
      <vt:lpstr>Fill-Area Attributes</vt:lpstr>
      <vt:lpstr>Fly pattern</vt:lpstr>
      <vt:lpstr>Fly pattern</vt:lpstr>
      <vt:lpstr>Halftone pattern</vt:lpstr>
      <vt:lpstr>Halftone pattern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ddd</dc:creator>
  <cp:lastModifiedBy>Sara Assad</cp:lastModifiedBy>
  <cp:revision>116</cp:revision>
  <dcterms:created xsi:type="dcterms:W3CDTF">2014-03-20T07:25:13Z</dcterms:created>
  <dcterms:modified xsi:type="dcterms:W3CDTF">2020-11-05T19:52:32Z</dcterms:modified>
</cp:coreProperties>
</file>